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63" r:id="rId6"/>
    <p:sldMasterId id="2147483676" r:id="rId7"/>
  </p:sldMasterIdLst>
  <p:notesMasterIdLst>
    <p:notesMasterId r:id="rId37"/>
  </p:notesMasterIdLst>
  <p:sldIdLst>
    <p:sldId id="259" r:id="rId8"/>
    <p:sldId id="283" r:id="rId9"/>
    <p:sldId id="299" r:id="rId10"/>
    <p:sldId id="285" r:id="rId11"/>
    <p:sldId id="297" r:id="rId12"/>
    <p:sldId id="277" r:id="rId13"/>
    <p:sldId id="273" r:id="rId14"/>
    <p:sldId id="274" r:id="rId15"/>
    <p:sldId id="301" r:id="rId16"/>
    <p:sldId id="304" r:id="rId17"/>
    <p:sldId id="294" r:id="rId18"/>
    <p:sldId id="300" r:id="rId19"/>
    <p:sldId id="278" r:id="rId20"/>
    <p:sldId id="279" r:id="rId21"/>
    <p:sldId id="296" r:id="rId22"/>
    <p:sldId id="286" r:id="rId23"/>
    <p:sldId id="288" r:id="rId24"/>
    <p:sldId id="289" r:id="rId25"/>
    <p:sldId id="290" r:id="rId26"/>
    <p:sldId id="291" r:id="rId27"/>
    <p:sldId id="308" r:id="rId28"/>
    <p:sldId id="309" r:id="rId29"/>
    <p:sldId id="305" r:id="rId30"/>
    <p:sldId id="302" r:id="rId31"/>
    <p:sldId id="292" r:id="rId32"/>
    <p:sldId id="303" r:id="rId33"/>
    <p:sldId id="293" r:id="rId34"/>
    <p:sldId id="307"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1F34"/>
    <a:srgbClr val="C20D20"/>
    <a:srgbClr val="8B0C24"/>
    <a:srgbClr val="5C6262"/>
    <a:srgbClr val="393C3C"/>
    <a:srgbClr val="313130"/>
    <a:srgbClr val="47474A"/>
    <a:srgbClr val="8B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620"/>
    <p:restoredTop sz="83962" autoAdjust="0"/>
  </p:normalViewPr>
  <p:slideViewPr>
    <p:cSldViewPr snapToGrid="0" snapToObjects="1" showGuides="1">
      <p:cViewPr varScale="1">
        <p:scale>
          <a:sx n="86" d="100"/>
          <a:sy n="86" d="100"/>
        </p:scale>
        <p:origin x="-1016" y="-112"/>
      </p:cViewPr>
      <p:guideLst>
        <p:guide orient="horz" pos="4094"/>
        <p:guide pos="24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5948C-FF71-D545-9696-BD0FDB7E96DE}" type="datetimeFigureOut">
              <a:rPr lang="en-US" smtClean="0"/>
              <a:t>08/10/2014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D559F-D9B4-0745-8E78-E13CC05962F7}" type="slidenum">
              <a:rPr lang="en-US" smtClean="0"/>
              <a:t>‹#›</a:t>
            </a:fld>
            <a:endParaRPr lang="en-US"/>
          </a:p>
        </p:txBody>
      </p:sp>
    </p:spTree>
    <p:extLst>
      <p:ext uri="{BB962C8B-B14F-4D97-AF65-F5344CB8AC3E}">
        <p14:creationId xmlns:p14="http://schemas.microsoft.com/office/powerpoint/2010/main" val="13728524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87558" y="1966279"/>
            <a:ext cx="3324886" cy="1256517"/>
          </a:xfrm>
          <a:prstGeom prst="rect">
            <a:avLst/>
          </a:prstGeom>
        </p:spPr>
        <p:txBody>
          <a:bodyPr vert="horz" lIns="91440" tIns="45720" rIns="91440" bIns="45720" rtlCol="0" anchor="t">
            <a:noAutofit/>
          </a:bodyPr>
          <a:lstStyle>
            <a:lvl1pPr>
              <a:defRPr sz="2600" b="1">
                <a:solidFill>
                  <a:srgbClr val="C20D20"/>
                </a:solidFill>
                <a:latin typeface="Arial"/>
                <a:cs typeface="Arial"/>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293368" y="3230337"/>
            <a:ext cx="3681412" cy="1226916"/>
          </a:xfrm>
          <a:prstGeom prst="rect">
            <a:avLst/>
          </a:prstGeom>
        </p:spPr>
        <p:txBody>
          <a:bodyPr vert="horz"/>
          <a:lstStyle>
            <a:lvl1pPr>
              <a:defRPr sz="1600">
                <a:solidFill>
                  <a:srgbClr val="5C6262"/>
                </a:solidFill>
                <a:latin typeface="Arial"/>
                <a:cs typeface="Arial"/>
              </a:defRPr>
            </a:lvl1pPr>
          </a:lstStyle>
          <a:p>
            <a:pPr lvl="0"/>
            <a:r>
              <a:rPr lang="en-GB" dirty="0" smtClean="0"/>
              <a:t>Click to add sub-heading</a:t>
            </a:r>
            <a:endParaRPr lang="en-US" dirty="0"/>
          </a:p>
        </p:txBody>
      </p:sp>
      <p:cxnSp>
        <p:nvCxnSpPr>
          <p:cNvPr id="5" name="Straight Connector 4"/>
          <p:cNvCxnSpPr/>
          <p:nvPr userDrawn="1"/>
        </p:nvCxnSpPr>
        <p:spPr>
          <a:xfrm>
            <a:off x="387350" y="1964692"/>
            <a:ext cx="4551645"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87350" y="3222796"/>
            <a:ext cx="4551645"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87350" y="4450197"/>
            <a:ext cx="4551645"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3" hasCustomPrompt="1"/>
          </p:nvPr>
        </p:nvSpPr>
        <p:spPr>
          <a:xfrm>
            <a:off x="287338" y="4457253"/>
            <a:ext cx="3687762" cy="109546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kumimoji="0" lang="en-US" sz="1200" b="0" i="0" u="none" strike="noStrike" kern="1200" cap="none" spc="0" normalizeH="0" baseline="0" noProof="0" smtClean="0">
                <a:ln>
                  <a:noFill/>
                </a:ln>
                <a:solidFill>
                  <a:srgbClr val="5C6262"/>
                </a:solidFill>
                <a:effectLst/>
                <a:uLnTx/>
                <a:uFillTx/>
                <a:latin typeface="Arial"/>
                <a:cs typeface="Arial"/>
              </a:defRPr>
            </a:lvl1pPr>
          </a:lstStyle>
          <a:p>
            <a:pPr lvl="0"/>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C1815-D1C9-6F48-9FA0-164DC218ADB0}" type="datetimeFigureOut">
              <a:rPr lang="en-US" smtClean="0"/>
              <a:t>08/10/2014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143589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0C1815-D1C9-6F48-9FA0-164DC218ADB0}" type="datetimeFigureOut">
              <a:rPr lang="en-US" smtClean="0"/>
              <a:t>08/10/2014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148276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0C1815-D1C9-6F48-9FA0-164DC218ADB0}" type="datetimeFigureOut">
              <a:rPr lang="en-US" smtClean="0"/>
              <a:t>08/10/2014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424787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D0C1815-D1C9-6F48-9FA0-164DC218ADB0}" type="datetimeFigureOut">
              <a:rPr lang="en-US" smtClean="0"/>
              <a:t>08/10/2014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63036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D0C1815-D1C9-6F48-9FA0-164DC218ADB0}" type="datetimeFigureOut">
              <a:rPr lang="en-US" smtClean="0"/>
              <a:t>08/10/2014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2124086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a:t>
            </a:r>
          </a:p>
          <a:p>
            <a:pPr lvl="0"/>
            <a:r>
              <a:rPr lang="en-US" dirty="0" smtClean="0"/>
              <a:t>25th September 2012</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a:t>
            </a:r>
          </a:p>
          <a:p>
            <a:pPr lvl="0"/>
            <a:r>
              <a:rPr lang="en-US" dirty="0" smtClean="0"/>
              <a:t>25th September 2012</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a:t>
            </a:r>
          </a:p>
          <a:p>
            <a:pPr lvl="0"/>
            <a:r>
              <a:rPr lang="en-US" dirty="0" smtClean="0"/>
              <a:t>25th September 2012</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a:t>
            </a:r>
          </a:p>
          <a:p>
            <a:pPr lvl="0"/>
            <a:r>
              <a:rPr lang="en-US" dirty="0" smtClean="0"/>
              <a:t>25th September 2012</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a:t>
            </a:r>
          </a:p>
          <a:p>
            <a:pPr lvl="0"/>
            <a:r>
              <a:rPr lang="en-US" dirty="0" smtClean="0"/>
              <a:t>25th September 2012</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algn="l">
              <a:buNone/>
              <a:defRPr sz="800">
                <a:solidFill>
                  <a:srgbClr val="5C6262"/>
                </a:solidFill>
                <a:latin typeface="Arial"/>
                <a:cs typeface="Arial"/>
              </a:defRPr>
            </a:lvl1pPr>
          </a:lstStyle>
          <a:p>
            <a:pPr marL="0" indent="0"/>
            <a:r>
              <a:rPr lang="en-US" dirty="0" smtClean="0"/>
              <a:t>PCS user guidebook</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marL="0" indent="0" algn="l">
              <a:buNone/>
              <a:defRPr sz="800">
                <a:solidFill>
                  <a:srgbClr val="5C6262"/>
                </a:solidFill>
                <a:latin typeface="Arial"/>
                <a:cs typeface="Arial"/>
              </a:defRPr>
            </a:lvl1pPr>
          </a:lstStyle>
          <a:p>
            <a:pPr lvl="0"/>
            <a:r>
              <a:rPr lang="en-US" dirty="0" smtClean="0"/>
              <a:t>PCS user guidebook webinar presentation</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marL="0" indent="0" algn="l">
              <a:buNone/>
              <a:defRPr sz="800">
                <a:solidFill>
                  <a:srgbClr val="5C6262"/>
                </a:solidFill>
                <a:latin typeface="Arial"/>
                <a:cs typeface="Arial"/>
              </a:defRPr>
            </a:lvl1pPr>
          </a:lstStyle>
          <a:p>
            <a:pPr lvl="0"/>
            <a:r>
              <a:rPr lang="en-US" dirty="0" smtClean="0"/>
              <a:t>PCS user guidebook webinar presentation</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340543"/>
            <a:ext cx="6995028" cy="395335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233535"/>
            <a:ext cx="6994739"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600" b="1">
                <a:solidFill>
                  <a:srgbClr val="C20D20"/>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cxnSp>
        <p:nvCxnSpPr>
          <p:cNvPr id="16" name="Straight Connector 15"/>
          <p:cNvCxnSpPr/>
          <p:nvPr userDrawn="1"/>
        </p:nvCxnSpPr>
        <p:spPr>
          <a:xfrm>
            <a:off x="387350" y="268815"/>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6" hasCustomPrompt="1"/>
          </p:nvPr>
        </p:nvSpPr>
        <p:spPr>
          <a:xfrm>
            <a:off x="7390872" y="271991"/>
            <a:ext cx="1470602" cy="1164610"/>
          </a:xfrm>
          <a:prstGeom prst="rect">
            <a:avLst/>
          </a:prstGeom>
        </p:spPr>
        <p:txBody>
          <a:bodyPr vert="horz"/>
          <a:lstStyle>
            <a:lvl1pPr marL="0" indent="0" algn="l">
              <a:buNone/>
              <a:defRPr sz="800">
                <a:solidFill>
                  <a:srgbClr val="5C6262"/>
                </a:solidFill>
                <a:latin typeface="Arial"/>
                <a:cs typeface="Arial"/>
              </a:defRPr>
            </a:lvl1pPr>
          </a:lstStyle>
          <a:p>
            <a:pPr lvl="0"/>
            <a:r>
              <a:rPr lang="en-US" dirty="0" smtClean="0"/>
              <a:t>PCS user guidebook webinar presentation</a:t>
            </a:r>
            <a:endParaRPr lang="en-US" dirty="0"/>
          </a:p>
        </p:txBody>
      </p:sp>
      <p:cxnSp>
        <p:nvCxnSpPr>
          <p:cNvPr id="20" name="Straight Connector 19"/>
          <p:cNvCxnSpPr/>
          <p:nvPr userDrawn="1"/>
        </p:nvCxnSpPr>
        <p:spPr>
          <a:xfrm>
            <a:off x="387350" y="1352901"/>
            <a:ext cx="6907428"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90872" y="270403"/>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90872" y="1353067"/>
            <a:ext cx="1470602" cy="1588"/>
          </a:xfrm>
          <a:prstGeom prst="line">
            <a:avLst/>
          </a:prstGeom>
          <a:ln>
            <a:solidFill>
              <a:srgbClr val="5C62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299750" y="1895383"/>
            <a:ext cx="6877383" cy="421196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100">
                <a:solidFill>
                  <a:srgbClr val="5C6262"/>
                </a:solidFill>
                <a:latin typeface="Arial"/>
                <a:cs typeface="Arial"/>
              </a:defRPr>
            </a:lvl1pPr>
          </a:lstStyle>
          <a:p>
            <a:pPr lvl="0"/>
            <a:r>
              <a:rPr lang="en-GB" dirty="0" smtClean="0"/>
              <a:t>Click to add text</a:t>
            </a:r>
            <a:endParaRPr lang="en-US" dirty="0"/>
          </a:p>
        </p:txBody>
      </p:sp>
      <p:sp>
        <p:nvSpPr>
          <p:cNvPr id="5" name="Text Placeholder 4"/>
          <p:cNvSpPr>
            <a:spLocks noGrp="1"/>
          </p:cNvSpPr>
          <p:nvPr>
            <p:ph type="body" sz="quarter" idx="12" hasCustomPrompt="1"/>
          </p:nvPr>
        </p:nvSpPr>
        <p:spPr>
          <a:xfrm>
            <a:off x="300038" y="1046163"/>
            <a:ext cx="6877095" cy="735012"/>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800">
                <a:solidFill>
                  <a:srgbClr val="5C6262"/>
                </a:solidFill>
                <a:latin typeface="Arial"/>
                <a:cs typeface="Aria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to add title</a:t>
            </a:r>
            <a:endParaRPr lang="en-US" dirty="0" smtClean="0"/>
          </a:p>
        </p:txBody>
      </p:sp>
      <p:pic>
        <p:nvPicPr>
          <p:cNvPr id="7" name="Picture 6" descr="url 2.png"/>
          <p:cNvPicPr>
            <a:picLocks noChangeAspect="1"/>
          </p:cNvPicPr>
          <p:nvPr userDrawn="1"/>
        </p:nvPicPr>
        <p:blipFill>
          <a:blip r:embed="rId2"/>
          <a:stretch>
            <a:fillRect/>
          </a:stretch>
        </p:blipFill>
        <p:spPr>
          <a:xfrm>
            <a:off x="7709049" y="6433473"/>
            <a:ext cx="1176567" cy="207271"/>
          </a:xfrm>
          <a:prstGeom prst="rect">
            <a:avLst/>
          </a:prstGeom>
        </p:spPr>
      </p:pic>
      <p:sp>
        <p:nvSpPr>
          <p:cNvPr id="9" name="Text Placeholder 9"/>
          <p:cNvSpPr>
            <a:spLocks noGrp="1"/>
          </p:cNvSpPr>
          <p:nvPr>
            <p:ph type="body" sz="quarter" idx="16" hasCustomPrompt="1"/>
          </p:nvPr>
        </p:nvSpPr>
        <p:spPr>
          <a:xfrm>
            <a:off x="300038" y="6433473"/>
            <a:ext cx="2832629" cy="331787"/>
          </a:xfrm>
          <a:prstGeom prst="rect">
            <a:avLst/>
          </a:prstGeom>
        </p:spPr>
        <p:txBody>
          <a:bodyPr vert="horz"/>
          <a:lstStyle>
            <a:lvl1pPr algn="l">
              <a:buNone/>
              <a:defRPr sz="800">
                <a:solidFill>
                  <a:srgbClr val="5C6262"/>
                </a:solidFill>
                <a:latin typeface="Arial"/>
                <a:cs typeface="Arial"/>
              </a:defRPr>
            </a:lvl1pPr>
          </a:lstStyle>
          <a:p>
            <a:pPr lvl="0"/>
            <a:r>
              <a:rPr lang="en-US" dirty="0" smtClean="0"/>
              <a:t>My first presentation  |  25th September 2012</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D0C1815-D1C9-6F48-9FA0-164DC218ADB0}" type="datetimeFigureOut">
              <a:rPr lang="en-US" smtClean="0"/>
              <a:t>08/10/2014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35388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buClr>
                <a:srgbClr val="C20D20"/>
              </a:buClr>
              <a:defRPr/>
            </a:lvl1pPr>
            <a:lvl2pPr>
              <a:buClr>
                <a:srgbClr val="C20D20"/>
              </a:buClr>
              <a:defRPr/>
            </a:lvl2pPr>
            <a:lvl3pPr>
              <a:buClr>
                <a:srgbClr val="C20D20"/>
              </a:buClr>
              <a:defRPr/>
            </a:lvl3pPr>
            <a:lvl4pPr>
              <a:buClr>
                <a:srgbClr val="C20D20"/>
              </a:buClr>
              <a:defRPr/>
            </a:lvl4pPr>
            <a:lvl5pPr>
              <a:buClr>
                <a:srgbClr val="C20D20"/>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CD0C1815-D1C9-6F48-9FA0-164DC218ADB0}" type="datetimeFigureOut">
              <a:rPr lang="en-US" smtClean="0"/>
              <a:t>08/10/2014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119769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D0C1815-D1C9-6F48-9FA0-164DC218ADB0}" type="datetimeFigureOut">
              <a:rPr lang="en-US" smtClean="0"/>
              <a:t>08/10/2014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329257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D0C1815-D1C9-6F48-9FA0-164DC218ADB0}" type="datetimeFigureOut">
              <a:rPr lang="en-US" smtClean="0"/>
              <a:t>08/10/2014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365186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D0C1815-D1C9-6F48-9FA0-164DC218ADB0}" type="datetimeFigureOut">
              <a:rPr lang="en-US" smtClean="0"/>
              <a:t>08/10/2014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408942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D0C1815-D1C9-6F48-9FA0-164DC218ADB0}" type="datetimeFigureOut">
              <a:rPr lang="en-US" smtClean="0"/>
              <a:t>08/10/2014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8792D-DA1C-AB48-AF0C-5C306821ABF5}" type="slidenum">
              <a:rPr lang="en-US" smtClean="0"/>
              <a:t>‹#›</a:t>
            </a:fld>
            <a:endParaRPr lang="en-US"/>
          </a:p>
        </p:txBody>
      </p:sp>
    </p:spTree>
    <p:extLst>
      <p:ext uri="{BB962C8B-B14F-4D97-AF65-F5344CB8AC3E}">
        <p14:creationId xmlns:p14="http://schemas.microsoft.com/office/powerpoint/2010/main" val="1513817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theme" Target="../theme/theme4.xml"/><Relationship Id="rId21" Type="http://schemas.openxmlformats.org/officeDocument/2006/relationships/image" Target="../media/image5.png"/><Relationship Id="rId22" Type="http://schemas.openxmlformats.org/officeDocument/2006/relationships/image" Target="../media/image6.png"/><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png"/>
          <p:cNvPicPr>
            <a:picLocks noChangeAspect="1"/>
          </p:cNvPicPr>
          <p:nvPr userDrawn="1"/>
        </p:nvPicPr>
        <p:blipFill>
          <a:blip r:embed="rId3"/>
          <a:stretch>
            <a:fillRect/>
          </a:stretch>
        </p:blipFill>
        <p:spPr>
          <a:xfrm>
            <a:off x="0" y="0"/>
            <a:ext cx="9144000" cy="6858000"/>
          </a:xfrm>
          <a:prstGeom prst="rect">
            <a:avLst/>
          </a:prstGeom>
        </p:spPr>
      </p:pic>
      <p:pic>
        <p:nvPicPr>
          <p:cNvPr id="5" name="Picture 4" descr="logo.png"/>
          <p:cNvPicPr>
            <a:picLocks noChangeAspect="1"/>
          </p:cNvPicPr>
          <p:nvPr userDrawn="1"/>
        </p:nvPicPr>
        <p:blipFill>
          <a:blip r:embed="rId4"/>
          <a:stretch>
            <a:fillRect/>
          </a:stretch>
        </p:blipFill>
        <p:spPr>
          <a:xfrm>
            <a:off x="7748300" y="292239"/>
            <a:ext cx="1097317" cy="1786188"/>
          </a:xfrm>
          <a:prstGeom prst="rect">
            <a:avLst/>
          </a:prstGeom>
        </p:spPr>
      </p:pic>
      <p:pic>
        <p:nvPicPr>
          <p:cNvPr id="9" name="Picture 8" descr="url.png"/>
          <p:cNvPicPr>
            <a:picLocks noChangeAspect="1"/>
          </p:cNvPicPr>
          <p:nvPr userDrawn="1"/>
        </p:nvPicPr>
        <p:blipFill>
          <a:blip r:embed="rId5"/>
          <a:stretch>
            <a:fillRect/>
          </a:stretch>
        </p:blipFill>
        <p:spPr>
          <a:xfrm>
            <a:off x="21168" y="6319478"/>
            <a:ext cx="2267788" cy="304810"/>
          </a:xfrm>
          <a:prstGeom prst="rect">
            <a:avLst/>
          </a:prstGeom>
        </p:spPr>
      </p:pic>
      <p:pic>
        <p:nvPicPr>
          <p:cNvPr id="7" name="Picture 6" descr="Strapline2.jpg"/>
          <p:cNvPicPr>
            <a:picLocks noChangeAspect="1"/>
          </p:cNvPicPr>
          <p:nvPr userDrawn="1"/>
        </p:nvPicPr>
        <p:blipFill>
          <a:blip r:embed="rId6"/>
          <a:stretch>
            <a:fillRect/>
          </a:stretch>
        </p:blipFill>
        <p:spPr>
          <a:xfrm>
            <a:off x="7034742" y="6144438"/>
            <a:ext cx="1706880" cy="365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457200" rtl="0" eaLnBrk="1" latinLnBrk="0" hangingPunct="1">
        <a:spcBef>
          <a:spcPct val="0"/>
        </a:spcBef>
        <a:buNone/>
        <a:defRPr sz="20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None/>
        <a:defRPr sz="1200" kern="1200">
          <a:solidFill>
            <a:schemeClr val="bg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2.png"/>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logo 2.png"/>
          <p:cNvPicPr>
            <a:picLocks noChangeAspect="1"/>
          </p:cNvPicPr>
          <p:nvPr userDrawn="1"/>
        </p:nvPicPr>
        <p:blipFill>
          <a:blip r:embed="rId4"/>
          <a:stretch>
            <a:fillRect/>
          </a:stretch>
        </p:blipFill>
        <p:spPr>
          <a:xfrm>
            <a:off x="8003014" y="5322188"/>
            <a:ext cx="819488" cy="127475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ogo 2.png"/>
          <p:cNvPicPr>
            <a:picLocks noChangeAspect="1"/>
          </p:cNvPicPr>
          <p:nvPr userDrawn="1"/>
        </p:nvPicPr>
        <p:blipFill>
          <a:blip r:embed="rId3"/>
          <a:stretch>
            <a:fillRect/>
          </a:stretch>
        </p:blipFill>
        <p:spPr>
          <a:xfrm>
            <a:off x="8019100" y="298629"/>
            <a:ext cx="768122" cy="1194856"/>
          </a:xfrm>
          <a:prstGeom prst="rect">
            <a:avLst/>
          </a:prstGeom>
        </p:spPr>
      </p:pic>
      <p:pic>
        <p:nvPicPr>
          <p:cNvPr id="5" name="Picture 4" descr="Background 2.png"/>
          <p:cNvPicPr>
            <a:picLocks noChangeAspect="1"/>
          </p:cNvPicPr>
          <p:nvPr userDrawn="1"/>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C1815-D1C9-6F48-9FA0-164DC218ADB0}" type="datetimeFigureOut">
              <a:rPr lang="en-US" smtClean="0"/>
              <a:t>08/10/2014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8792D-DA1C-AB48-AF0C-5C306821ABF5}" type="slidenum">
              <a:rPr lang="en-US" smtClean="0"/>
              <a:t>‹#›</a:t>
            </a:fld>
            <a:endParaRPr lang="en-US"/>
          </a:p>
        </p:txBody>
      </p:sp>
      <p:pic>
        <p:nvPicPr>
          <p:cNvPr id="7" name="Picture 6" descr="Background 2.png"/>
          <p:cNvPicPr>
            <a:picLocks noChangeAspect="1"/>
          </p:cNvPicPr>
          <p:nvPr userDrawn="1"/>
        </p:nvPicPr>
        <p:blipFill>
          <a:blip r:embed="rId21"/>
          <a:stretch>
            <a:fillRect/>
          </a:stretch>
        </p:blipFill>
        <p:spPr>
          <a:xfrm>
            <a:off x="0" y="0"/>
            <a:ext cx="9144000" cy="6858000"/>
          </a:xfrm>
          <a:prstGeom prst="rect">
            <a:avLst/>
          </a:prstGeom>
        </p:spPr>
      </p:pic>
      <p:pic>
        <p:nvPicPr>
          <p:cNvPr id="8" name="Picture 7" descr="logo 2.png"/>
          <p:cNvPicPr>
            <a:picLocks noChangeAspect="1"/>
          </p:cNvPicPr>
          <p:nvPr userDrawn="1"/>
        </p:nvPicPr>
        <p:blipFill>
          <a:blip r:embed="rId22"/>
          <a:stretch>
            <a:fillRect/>
          </a:stretch>
        </p:blipFill>
        <p:spPr>
          <a:xfrm>
            <a:off x="8003014" y="5322188"/>
            <a:ext cx="819488" cy="1274758"/>
          </a:xfrm>
          <a:prstGeom prst="rect">
            <a:avLst/>
          </a:prstGeom>
        </p:spPr>
      </p:pic>
    </p:spTree>
    <p:extLst>
      <p:ext uri="{BB962C8B-B14F-4D97-AF65-F5344CB8AC3E}">
        <p14:creationId xmlns:p14="http://schemas.microsoft.com/office/powerpoint/2010/main" val="8776765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2" r:id="rId13"/>
    <p:sldLayoutId id="2147483703" r:id="rId14"/>
    <p:sldLayoutId id="2147483705" r:id="rId15"/>
    <p:sldLayoutId id="2147483706" r:id="rId16"/>
    <p:sldLayoutId id="2147483707" r:id="rId17"/>
    <p:sldLayoutId id="2147483708" r:id="rId18"/>
    <p:sldLayoutId id="2147483710"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admin@pcsmarket.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admin@pcsmarke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pcsmarket/thelabel/checklist" TargetMode="External"/><Relationship Id="rId3" Type="http://schemas.openxmlformats.org/officeDocument/2006/relationships/hyperlink" Target="mailto:info@pcsmarke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pcsmarket.org/thelabel/interpretation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pcsmarket.org/thelabel/download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mailto:mark.lewis@pcsmarket.org" TargetMode="External"/><Relationship Id="rId4" Type="http://schemas.openxmlformats.org/officeDocument/2006/relationships/hyperlink" Target="mailto:tris.lateward@pcsmarket.org" TargetMode="External"/><Relationship Id="rId5" Type="http://schemas.openxmlformats.org/officeDocument/2006/relationships/hyperlink" Target="mailto:info@pcsmarket.org" TargetMode="External"/><Relationship Id="rId6" Type="http://schemas.openxmlformats.org/officeDocument/2006/relationships/hyperlink" Target="mailto:admin@pcsmarket.org" TargetMode="External"/><Relationship Id="rId1" Type="http://schemas.openxmlformats.org/officeDocument/2006/relationships/slideLayout" Target="../slideLayouts/slideLayout22.xml"/><Relationship Id="rId2" Type="http://schemas.openxmlformats.org/officeDocument/2006/relationships/hyperlink" Target="mailto:ian.bell@pcsmarke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pcsmarke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58" y="1966279"/>
            <a:ext cx="4742696" cy="1256517"/>
          </a:xfrm>
        </p:spPr>
        <p:txBody>
          <a:bodyPr/>
          <a:lstStyle/>
          <a:p>
            <a:r>
              <a:rPr lang="en-US" dirty="0" smtClean="0"/>
              <a:t/>
            </a:r>
            <a:br>
              <a:rPr lang="en-US" dirty="0" smtClean="0"/>
            </a:br>
            <a:r>
              <a:rPr lang="en-US" dirty="0" smtClean="0"/>
              <a:t>PCS user guidebook</a:t>
            </a:r>
            <a:endParaRPr lang="en-US" dirty="0"/>
          </a:p>
        </p:txBody>
      </p:sp>
      <p:sp>
        <p:nvSpPr>
          <p:cNvPr id="3" name="Text Placeholder 2"/>
          <p:cNvSpPr>
            <a:spLocks noGrp="1"/>
          </p:cNvSpPr>
          <p:nvPr>
            <p:ph type="body" sz="quarter" idx="11"/>
          </p:nvPr>
        </p:nvSpPr>
        <p:spPr>
          <a:xfrm>
            <a:off x="293368" y="3307789"/>
            <a:ext cx="3681732" cy="1149464"/>
          </a:xfrm>
        </p:spPr>
        <p:txBody>
          <a:bodyPr/>
          <a:lstStyle/>
          <a:p>
            <a:endParaRPr lang="en-US" dirty="0" smtClean="0"/>
          </a:p>
          <a:p>
            <a:r>
              <a:rPr lang="en-US" sz="2400" dirty="0" smtClean="0"/>
              <a:t>Webinar Presentation</a:t>
            </a:r>
          </a:p>
        </p:txBody>
      </p:sp>
      <p:sp>
        <p:nvSpPr>
          <p:cNvPr id="4" name="Text Placeholder 3"/>
          <p:cNvSpPr>
            <a:spLocks noGrp="1"/>
          </p:cNvSpPr>
          <p:nvPr>
            <p:ph type="body" sz="quarter" idx="13"/>
          </p:nvPr>
        </p:nvSpPr>
        <p:spPr>
          <a:xfrm>
            <a:off x="287338" y="4492625"/>
            <a:ext cx="3687762" cy="563563"/>
          </a:xfrm>
        </p:spPr>
        <p:txBody>
          <a:bodyPr/>
          <a:lstStyle/>
          <a:p>
            <a:r>
              <a:rPr lang="en-US" dirty="0" smtClean="0"/>
              <a:t>December 2012</a:t>
            </a:r>
            <a:endParaRPr lang="en-US" dirty="0"/>
          </a:p>
        </p:txBody>
      </p:sp>
      <p:sp>
        <p:nvSpPr>
          <p:cNvPr id="5" name="TextBox 4"/>
          <p:cNvSpPr txBox="1"/>
          <p:nvPr/>
        </p:nvSpPr>
        <p:spPr>
          <a:xfrm>
            <a:off x="11212854" y="-41298"/>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4684905"/>
          </a:xfrm>
        </p:spPr>
        <p:txBody>
          <a:bodyPr>
            <a:noAutofit/>
          </a:bodyPr>
          <a:lstStyle/>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PCS will </a:t>
            </a:r>
            <a:r>
              <a:rPr lang="en-GB" sz="1500" dirty="0">
                <a:solidFill>
                  <a:schemeClr val="tx1"/>
                </a:solidFill>
                <a:ea typeface="ＭＳ Ｐゴシック" pitchFamily="34" charset="-128"/>
                <a:cs typeface="Times New Roman"/>
              </a:rPr>
              <a:t>only include asset classes that have performed well, are important to the real economy and meet investor needs on simplicity, transparency, quality and liquidity</a:t>
            </a:r>
          </a:p>
          <a:p>
            <a:pPr marL="302850" indent="-285750" algn="just">
              <a:lnSpc>
                <a:spcPct val="110000"/>
              </a:lnSpc>
              <a:spcBef>
                <a:spcPts val="0"/>
              </a:spcBef>
              <a:spcAft>
                <a:spcPts val="600"/>
              </a:spcAft>
              <a:buClr>
                <a:srgbClr val="C20D20"/>
              </a:buClr>
              <a:buFont typeface="Arial"/>
              <a:buChar char="•"/>
            </a:pPr>
            <a:r>
              <a:rPr lang="en-GB" sz="1500" dirty="0">
                <a:solidFill>
                  <a:schemeClr val="tx1"/>
                </a:solidFill>
                <a:ea typeface="ＭＳ Ｐゴシック" pitchFamily="34" charset="-128"/>
                <a:cs typeface="Times New Roman"/>
              </a:rPr>
              <a:t>PCS is not a credit rating and </a:t>
            </a:r>
            <a:r>
              <a:rPr lang="en-GB" sz="1500" dirty="0" smtClean="0">
                <a:solidFill>
                  <a:schemeClr val="tx1"/>
                </a:solidFill>
                <a:ea typeface="ＭＳ Ｐゴシック" pitchFamily="34" charset="-128"/>
                <a:cs typeface="Times New Roman"/>
              </a:rPr>
              <a:t>is not </a:t>
            </a:r>
            <a:r>
              <a:rPr lang="en-GB" sz="1500" dirty="0">
                <a:solidFill>
                  <a:schemeClr val="tx1"/>
                </a:solidFill>
                <a:ea typeface="ＭＳ Ｐゴシック" pitchFamily="34" charset="-128"/>
                <a:cs typeface="Times New Roman"/>
              </a:rPr>
              <a:t>intended to replace credit analysis</a:t>
            </a:r>
          </a:p>
          <a:p>
            <a:pPr marL="302850" indent="-285750" algn="just">
              <a:lnSpc>
                <a:spcPct val="110000"/>
              </a:lnSpc>
              <a:spcBef>
                <a:spcPts val="0"/>
              </a:spcBef>
              <a:spcAft>
                <a:spcPts val="600"/>
              </a:spcAft>
              <a:buClr>
                <a:srgbClr val="C20D20"/>
              </a:buClr>
              <a:buFont typeface="Arial"/>
              <a:buChar char="•"/>
            </a:pPr>
            <a:r>
              <a:rPr lang="en-GB" sz="1500" dirty="0">
                <a:solidFill>
                  <a:schemeClr val="tx1"/>
                </a:solidFill>
                <a:ea typeface="ＭＳ Ｐゴシック" pitchFamily="34" charset="-128"/>
                <a:cs typeface="Times New Roman"/>
              </a:rPr>
              <a:t>Rating eligibility criterion will be the highest achievable credit rating in the relevant jurisdiction provided that it is investment </a:t>
            </a:r>
            <a:r>
              <a:rPr lang="en-GB" sz="1500" dirty="0" smtClean="0">
                <a:solidFill>
                  <a:schemeClr val="tx1"/>
                </a:solidFill>
                <a:ea typeface="ＭＳ Ｐゴシック" pitchFamily="34" charset="-128"/>
                <a:cs typeface="Times New Roman"/>
              </a:rPr>
              <a:t>grade</a:t>
            </a:r>
            <a:endParaRPr lang="en-GB" sz="1500" dirty="0">
              <a:solidFill>
                <a:schemeClr val="tx1"/>
              </a:solidFill>
              <a:ea typeface="ＭＳ Ｐゴシック" pitchFamily="34" charset="-128"/>
              <a:cs typeface="Times New Roman"/>
            </a:endParaRPr>
          </a:p>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Process is substantially </a:t>
            </a:r>
            <a:r>
              <a:rPr lang="en-GB" sz="1500" dirty="0">
                <a:solidFill>
                  <a:schemeClr val="tx1"/>
                </a:solidFill>
                <a:ea typeface="ＭＳ Ｐゴシック" pitchFamily="34" charset="-128"/>
                <a:cs typeface="Times New Roman"/>
              </a:rPr>
              <a:t>algorithmic (enabling </a:t>
            </a:r>
            <a:r>
              <a:rPr lang="en-GB" sz="1500" dirty="0" smtClean="0">
                <a:solidFill>
                  <a:schemeClr val="tx1"/>
                </a:solidFill>
                <a:ea typeface="ＭＳ Ｐゴシック" pitchFamily="34" charset="-128"/>
                <a:cs typeface="Times New Roman"/>
              </a:rPr>
              <a:t>for a quicker and simpler process) </a:t>
            </a:r>
          </a:p>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On-going loan level reporting requirements</a:t>
            </a:r>
            <a:endParaRPr lang="en-GB" sz="1500" dirty="0">
              <a:solidFill>
                <a:schemeClr val="tx1"/>
              </a:solidFill>
              <a:ea typeface="ＭＳ Ｐゴシック" pitchFamily="34" charset="-128"/>
              <a:cs typeface="Times New Roman"/>
            </a:endParaRPr>
          </a:p>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Dynamic </a:t>
            </a:r>
            <a:r>
              <a:rPr lang="en-GB" sz="1500" dirty="0">
                <a:solidFill>
                  <a:schemeClr val="tx1"/>
                </a:solidFill>
                <a:ea typeface="ＭＳ Ｐゴシック" pitchFamily="34" charset="-128"/>
                <a:cs typeface="Times New Roman"/>
              </a:rPr>
              <a:t>over time to </a:t>
            </a:r>
            <a:r>
              <a:rPr lang="en-GB" sz="1500" dirty="0" smtClean="0">
                <a:solidFill>
                  <a:schemeClr val="tx1"/>
                </a:solidFill>
                <a:ea typeface="ＭＳ Ｐゴシック" pitchFamily="34" charset="-128"/>
                <a:cs typeface="Times New Roman"/>
              </a:rPr>
              <a:t>accommodate market and regulatory developments</a:t>
            </a:r>
          </a:p>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The PCS Label can be awarded to both “market” and “retained” transactions</a:t>
            </a:r>
            <a:endParaRPr lang="en-GB" sz="1500" dirty="0">
              <a:solidFill>
                <a:schemeClr val="tx1"/>
              </a:solidFill>
              <a:ea typeface="ＭＳ Ｐゴシック" pitchFamily="34" charset="-128"/>
              <a:cs typeface="Times New Roman"/>
            </a:endParaRPr>
          </a:p>
          <a:p>
            <a:pPr marL="302850" indent="-285750" algn="just">
              <a:lnSpc>
                <a:spcPct val="110000"/>
              </a:lnSpc>
              <a:spcBef>
                <a:spcPts val="0"/>
              </a:spcBef>
              <a:spcAft>
                <a:spcPts val="600"/>
              </a:spcAft>
              <a:buClr>
                <a:srgbClr val="C20D20"/>
              </a:buClr>
              <a:buFont typeface="Arial"/>
              <a:buChar char="•"/>
            </a:pPr>
            <a:r>
              <a:rPr lang="en-GB" sz="1500" dirty="0">
                <a:solidFill>
                  <a:schemeClr val="tx1"/>
                </a:solidFill>
                <a:ea typeface="ＭＳ Ｐゴシック" pitchFamily="34" charset="-128"/>
                <a:cs typeface="Times New Roman"/>
              </a:rPr>
              <a:t>Retrospective eligibility </a:t>
            </a:r>
            <a:r>
              <a:rPr lang="en-GB" sz="1500" dirty="0" smtClean="0">
                <a:solidFill>
                  <a:schemeClr val="tx1"/>
                </a:solidFill>
                <a:ea typeface="ＭＳ Ｐゴシック" pitchFamily="34" charset="-128"/>
                <a:cs typeface="Times New Roman"/>
              </a:rPr>
              <a:t>– label can be awarded to existing bonds</a:t>
            </a:r>
          </a:p>
          <a:p>
            <a:pPr marL="302850" indent="-285750" algn="just">
              <a:lnSpc>
                <a:spcPct val="110000"/>
              </a:lnSpc>
              <a:spcBef>
                <a:spcPts val="0"/>
              </a:spcBef>
              <a:spcAft>
                <a:spcPts val="600"/>
              </a:spcAft>
              <a:buClr>
                <a:srgbClr val="C20D20"/>
              </a:buClr>
              <a:buFont typeface="Arial"/>
              <a:buChar char="•"/>
            </a:pPr>
            <a:r>
              <a:rPr lang="en-GB" sz="1500" dirty="0" smtClean="0">
                <a:solidFill>
                  <a:schemeClr val="tx1"/>
                </a:solidFill>
                <a:ea typeface="ＭＳ Ｐゴシック" pitchFamily="34" charset="-128"/>
                <a:cs typeface="Times New Roman"/>
              </a:rPr>
              <a:t>Recognising existing market </a:t>
            </a:r>
            <a:r>
              <a:rPr lang="en-GB" sz="1500" dirty="0">
                <a:solidFill>
                  <a:schemeClr val="tx1"/>
                </a:solidFill>
                <a:ea typeface="ＭＳ Ｐゴシック" pitchFamily="34" charset="-128"/>
                <a:cs typeface="Times New Roman"/>
              </a:rPr>
              <a:t>practices (e.g. country specific and asset class specific) </a:t>
            </a:r>
            <a:r>
              <a:rPr lang="en-GB" sz="1500" dirty="0" smtClean="0">
                <a:solidFill>
                  <a:schemeClr val="tx1"/>
                </a:solidFill>
                <a:ea typeface="ＭＳ Ｐゴシック" pitchFamily="34" charset="-128"/>
                <a:cs typeface="Times New Roman"/>
              </a:rPr>
              <a:t>provided </a:t>
            </a:r>
            <a:r>
              <a:rPr lang="en-GB" sz="1500" dirty="0">
                <a:solidFill>
                  <a:schemeClr val="tx1"/>
                </a:solidFill>
                <a:ea typeface="ＭＳ Ｐゴシック" pitchFamily="34" charset="-128"/>
                <a:cs typeface="Times New Roman"/>
              </a:rPr>
              <a:t>they are consistent with investor </a:t>
            </a:r>
            <a:r>
              <a:rPr lang="en-GB" sz="1500" dirty="0" smtClean="0">
                <a:solidFill>
                  <a:schemeClr val="tx1"/>
                </a:solidFill>
                <a:ea typeface="ＭＳ Ｐゴシック" pitchFamily="34" charset="-128"/>
                <a:cs typeface="Times New Roman"/>
              </a:rPr>
              <a:t>need</a:t>
            </a:r>
            <a:endParaRPr lang="en-US" sz="1800" dirty="0"/>
          </a:p>
        </p:txBody>
      </p:sp>
      <p:sp>
        <p:nvSpPr>
          <p:cNvPr id="3" name="Text Placeholder 2"/>
          <p:cNvSpPr>
            <a:spLocks noGrp="1"/>
          </p:cNvSpPr>
          <p:nvPr>
            <p:ph type="body" sz="quarter" idx="12"/>
          </p:nvPr>
        </p:nvSpPr>
        <p:spPr/>
        <p:txBody>
          <a:bodyPr/>
          <a:lstStyle/>
          <a:p>
            <a:r>
              <a:rPr lang="en-US" dirty="0" smtClean="0"/>
              <a:t>The PCS Process – High Level </a:t>
            </a:r>
            <a:r>
              <a:rPr lang="en-US" dirty="0"/>
              <a:t>P</a:t>
            </a:r>
            <a:r>
              <a:rPr lang="en-US" dirty="0" smtClean="0"/>
              <a:t>rinciples</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80306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25000" lnSpcReduction="20000"/>
          </a:bodyPr>
          <a:lstStyle/>
          <a:p>
            <a:r>
              <a:rPr lang="en-US" sz="4800" b="1" dirty="0" smtClean="0"/>
              <a:t>Eligible </a:t>
            </a:r>
            <a:r>
              <a:rPr lang="en-US" sz="4800" b="1" dirty="0"/>
              <a:t>Asset </a:t>
            </a:r>
            <a:r>
              <a:rPr lang="en-US" sz="4800" b="1" dirty="0" smtClean="0"/>
              <a:t>Classes</a:t>
            </a:r>
          </a:p>
          <a:p>
            <a:endParaRPr lang="en-US" sz="4800" b="1" dirty="0"/>
          </a:p>
          <a:p>
            <a:pPr lvl="1">
              <a:buClr>
                <a:srgbClr val="C20D20"/>
              </a:buClr>
              <a:buFont typeface="Arial"/>
              <a:buChar char="•"/>
            </a:pPr>
            <a:r>
              <a:rPr lang="en-US" sz="4800" dirty="0" smtClean="0">
                <a:latin typeface="Arial"/>
                <a:cs typeface="Arial"/>
              </a:rPr>
              <a:t>Auto </a:t>
            </a:r>
            <a:r>
              <a:rPr lang="en-US" sz="4800" dirty="0">
                <a:latin typeface="Arial"/>
                <a:cs typeface="Arial"/>
              </a:rPr>
              <a:t>Loans and </a:t>
            </a:r>
            <a:r>
              <a:rPr lang="en-US" sz="4800" dirty="0" smtClean="0">
                <a:latin typeface="Arial"/>
                <a:cs typeface="Arial"/>
              </a:rPr>
              <a:t>Leases, Consumer Loans, Credit Cards, Dealer </a:t>
            </a:r>
            <a:r>
              <a:rPr lang="en-US" sz="4800" dirty="0" err="1">
                <a:latin typeface="Arial"/>
                <a:cs typeface="Arial"/>
              </a:rPr>
              <a:t>Floorplan</a:t>
            </a:r>
            <a:r>
              <a:rPr lang="en-US" sz="4800" dirty="0">
                <a:latin typeface="Arial"/>
                <a:cs typeface="Arial"/>
              </a:rPr>
              <a:t> </a:t>
            </a:r>
            <a:r>
              <a:rPr lang="en-US" sz="4800" dirty="0" smtClean="0">
                <a:latin typeface="Arial"/>
                <a:cs typeface="Arial"/>
              </a:rPr>
              <a:t>Loans, Non</a:t>
            </a:r>
            <a:r>
              <a:rPr lang="en-US" sz="4800" dirty="0">
                <a:latin typeface="Arial"/>
                <a:cs typeface="Arial"/>
              </a:rPr>
              <a:t>-auto </a:t>
            </a:r>
            <a:r>
              <a:rPr lang="en-US" sz="4800" dirty="0" smtClean="0">
                <a:latin typeface="Arial"/>
                <a:cs typeface="Arial"/>
              </a:rPr>
              <a:t>Leases, Residential Mortgages, SME Loans</a:t>
            </a:r>
          </a:p>
          <a:p>
            <a:pPr>
              <a:buClr>
                <a:srgbClr val="C20D20"/>
              </a:buClr>
            </a:pPr>
            <a:endParaRPr lang="en-US" sz="4800" dirty="0"/>
          </a:p>
          <a:p>
            <a:pPr lvl="1">
              <a:buClr>
                <a:srgbClr val="C20D20"/>
              </a:buClr>
              <a:buFont typeface="Arial"/>
              <a:buChar char="•"/>
            </a:pPr>
            <a:r>
              <a:rPr lang="en-US" sz="4800" dirty="0" smtClean="0">
                <a:latin typeface="Arial"/>
                <a:cs typeface="Arial"/>
              </a:rPr>
              <a:t>All other asset classes and some products are excluded: such </a:t>
            </a:r>
            <a:r>
              <a:rPr lang="en-US" sz="4800" dirty="0">
                <a:latin typeface="Arial"/>
                <a:cs typeface="Arial"/>
              </a:rPr>
              <a:t>as “sub-prime” mortgages </a:t>
            </a:r>
            <a:r>
              <a:rPr lang="en-US" sz="4800" dirty="0" smtClean="0">
                <a:latin typeface="Arial"/>
                <a:cs typeface="Arial"/>
              </a:rPr>
              <a:t>(self</a:t>
            </a:r>
            <a:r>
              <a:rPr lang="en-US" sz="4800" dirty="0">
                <a:latin typeface="Arial"/>
                <a:cs typeface="Arial"/>
              </a:rPr>
              <a:t>-certification products, equity release products</a:t>
            </a:r>
            <a:r>
              <a:rPr lang="en-US" sz="4800" dirty="0" smtClean="0">
                <a:latin typeface="Arial"/>
                <a:cs typeface="Arial"/>
              </a:rPr>
              <a:t>), CMBS, re-</a:t>
            </a:r>
            <a:r>
              <a:rPr lang="en-US" sz="4800" dirty="0" err="1" smtClean="0">
                <a:latin typeface="Arial"/>
                <a:cs typeface="Arial"/>
              </a:rPr>
              <a:t>securitisations</a:t>
            </a:r>
            <a:r>
              <a:rPr lang="en-US" sz="4800" dirty="0" smtClean="0">
                <a:latin typeface="Arial"/>
                <a:cs typeface="Arial"/>
              </a:rPr>
              <a:t> and synthetic transactions </a:t>
            </a:r>
          </a:p>
          <a:p>
            <a:pPr marL="457200" lvl="1" indent="0">
              <a:buNone/>
            </a:pPr>
            <a:endParaRPr lang="en-US" sz="4800" dirty="0" smtClean="0">
              <a:latin typeface="Arial"/>
              <a:cs typeface="Arial"/>
            </a:endParaRPr>
          </a:p>
          <a:p>
            <a:r>
              <a:rPr lang="en-US" sz="4800" b="1" dirty="0" smtClean="0"/>
              <a:t>Quality</a:t>
            </a:r>
            <a:endParaRPr lang="en-US" sz="4800" b="1" dirty="0"/>
          </a:p>
          <a:p>
            <a:pPr marL="457200" lvl="1" indent="0">
              <a:buNone/>
            </a:pPr>
            <a:endParaRPr lang="en-US" sz="4800" dirty="0">
              <a:latin typeface="Arial"/>
              <a:cs typeface="Arial"/>
            </a:endParaRPr>
          </a:p>
          <a:p>
            <a:pPr lvl="1">
              <a:buClr>
                <a:srgbClr val="C20D20"/>
              </a:buClr>
              <a:buFont typeface="Arial"/>
              <a:buChar char="•"/>
            </a:pPr>
            <a:r>
              <a:rPr lang="en-US" sz="4800" dirty="0" smtClean="0">
                <a:latin typeface="Arial"/>
                <a:cs typeface="Arial"/>
              </a:rPr>
              <a:t>Strict </a:t>
            </a:r>
            <a:r>
              <a:rPr lang="en-US" sz="4800" dirty="0">
                <a:latin typeface="Arial"/>
                <a:cs typeface="Arial"/>
              </a:rPr>
              <a:t>criteria exist regarding such credit components such as loan-to-value.</a:t>
            </a:r>
          </a:p>
          <a:p>
            <a:pPr lvl="1">
              <a:buClr>
                <a:srgbClr val="C20D20"/>
              </a:buClr>
              <a:buFont typeface="Arial"/>
              <a:buChar char="•"/>
            </a:pPr>
            <a:r>
              <a:rPr lang="en-US" sz="4800" dirty="0">
                <a:latin typeface="Arial"/>
                <a:cs typeface="Arial"/>
              </a:rPr>
              <a:t>The issuing vehicle must be incorporated in the EEA (or Switzerland</a:t>
            </a:r>
            <a:r>
              <a:rPr lang="en-US" sz="4800" dirty="0" smtClean="0">
                <a:latin typeface="Arial"/>
                <a:cs typeface="Arial"/>
              </a:rPr>
              <a:t>)</a:t>
            </a:r>
          </a:p>
          <a:p>
            <a:pPr lvl="1">
              <a:buClr>
                <a:srgbClr val="C20D20"/>
              </a:buClr>
              <a:buFont typeface="Arial"/>
              <a:buChar char="•"/>
            </a:pPr>
            <a:r>
              <a:rPr lang="en-US" sz="4800" dirty="0" smtClean="0">
                <a:latin typeface="Arial"/>
                <a:cs typeface="Arial"/>
              </a:rPr>
              <a:t>The </a:t>
            </a:r>
            <a:r>
              <a:rPr lang="en-US" sz="4800" dirty="0" err="1">
                <a:latin typeface="Arial"/>
                <a:cs typeface="Arial"/>
              </a:rPr>
              <a:t>securitised</a:t>
            </a:r>
            <a:r>
              <a:rPr lang="en-US" sz="4800" dirty="0">
                <a:latin typeface="Arial"/>
                <a:cs typeface="Arial"/>
              </a:rPr>
              <a:t> assets must be originated in the the EEA (or Switzerland)</a:t>
            </a:r>
          </a:p>
          <a:p>
            <a:pPr lvl="1">
              <a:buClr>
                <a:srgbClr val="C20D20"/>
              </a:buClr>
              <a:buFont typeface="Arial"/>
              <a:buChar char="•"/>
            </a:pPr>
            <a:r>
              <a:rPr lang="en-US" sz="4800" dirty="0" smtClean="0">
                <a:latin typeface="Arial"/>
                <a:cs typeface="Arial"/>
              </a:rPr>
              <a:t>Only </a:t>
            </a:r>
            <a:r>
              <a:rPr lang="en-US" sz="4800" dirty="0">
                <a:latin typeface="Arial"/>
                <a:cs typeface="Arial"/>
              </a:rPr>
              <a:t>the most senior tranche of any </a:t>
            </a:r>
            <a:r>
              <a:rPr lang="en-US" sz="4800" dirty="0" err="1">
                <a:latin typeface="Arial"/>
                <a:cs typeface="Arial"/>
              </a:rPr>
              <a:t>securitisation</a:t>
            </a:r>
            <a:r>
              <a:rPr lang="en-US" sz="4800" dirty="0">
                <a:latin typeface="Arial"/>
                <a:cs typeface="Arial"/>
              </a:rPr>
              <a:t> is eligible for the PCS Label.</a:t>
            </a:r>
          </a:p>
          <a:p>
            <a:pPr lvl="1">
              <a:buClr>
                <a:srgbClr val="C20D20"/>
              </a:buClr>
              <a:buFont typeface="Arial"/>
              <a:buChar char="•"/>
            </a:pPr>
            <a:r>
              <a:rPr lang="en-US" sz="4800" dirty="0">
                <a:latin typeface="Arial"/>
                <a:cs typeface="Arial"/>
              </a:rPr>
              <a:t>Strict criteria exist to deal with the quality of underwriting (e.g. underwritten residential mortgages</a:t>
            </a:r>
            <a:r>
              <a:rPr lang="en-US" sz="4800" dirty="0" smtClean="0">
                <a:latin typeface="Arial"/>
                <a:cs typeface="Arial"/>
              </a:rPr>
              <a:t>)</a:t>
            </a:r>
          </a:p>
          <a:p>
            <a:pPr lvl="1"/>
            <a:endParaRPr lang="en-US" sz="4800" dirty="0">
              <a:latin typeface="Arial"/>
              <a:cs typeface="Arial"/>
            </a:endParaRPr>
          </a:p>
          <a:p>
            <a:r>
              <a:rPr lang="en-US" sz="4800" b="1" dirty="0" smtClean="0"/>
              <a:t>Simplicity</a:t>
            </a:r>
          </a:p>
          <a:p>
            <a:endParaRPr lang="en-US" sz="4800" b="1" dirty="0"/>
          </a:p>
          <a:p>
            <a:pPr lvl="1">
              <a:buClr>
                <a:srgbClr val="C20D20"/>
              </a:buClr>
              <a:buFont typeface="Arial"/>
              <a:buChar char="•"/>
            </a:pPr>
            <a:r>
              <a:rPr lang="en-US" sz="4800" dirty="0">
                <a:latin typeface="Arial"/>
                <a:cs typeface="Arial"/>
              </a:rPr>
              <a:t>Re-</a:t>
            </a:r>
            <a:r>
              <a:rPr lang="en-US" sz="4800" dirty="0" err="1">
                <a:latin typeface="Arial"/>
                <a:cs typeface="Arial"/>
              </a:rPr>
              <a:t>securitisations</a:t>
            </a:r>
            <a:r>
              <a:rPr lang="en-US" sz="4800" dirty="0">
                <a:latin typeface="Arial"/>
                <a:cs typeface="Arial"/>
              </a:rPr>
              <a:t> and synthetic transactions (such as CDO squared) are not eligible for the PCS </a:t>
            </a:r>
            <a:r>
              <a:rPr lang="en-US" sz="4800" dirty="0" smtClean="0">
                <a:latin typeface="Arial"/>
                <a:cs typeface="Arial"/>
              </a:rPr>
              <a:t>Label</a:t>
            </a:r>
            <a:endParaRPr lang="en-US" sz="4800" dirty="0">
              <a:latin typeface="Arial"/>
              <a:cs typeface="Arial"/>
            </a:endParaRPr>
          </a:p>
          <a:p>
            <a:pPr lvl="1">
              <a:buClr>
                <a:srgbClr val="C20D20"/>
              </a:buClr>
              <a:buFont typeface="Arial"/>
              <a:buChar char="•"/>
            </a:pPr>
            <a:r>
              <a:rPr lang="en-US" sz="4800" dirty="0">
                <a:latin typeface="Arial"/>
                <a:cs typeface="Arial"/>
              </a:rPr>
              <a:t>Eligibility criteria deal with the issue of granularity with minimum number of assets in a </a:t>
            </a:r>
            <a:r>
              <a:rPr lang="en-US" sz="4800" dirty="0" smtClean="0">
                <a:latin typeface="Arial"/>
                <a:cs typeface="Arial"/>
              </a:rPr>
              <a:t>transaction</a:t>
            </a:r>
            <a:endParaRPr lang="en-US" sz="4800" dirty="0">
              <a:latin typeface="Arial"/>
              <a:cs typeface="Arial"/>
            </a:endParaRPr>
          </a:p>
          <a:p>
            <a:pPr lvl="1">
              <a:buFont typeface="Arial"/>
              <a:buChar char="•"/>
            </a:pPr>
            <a:endParaRPr lang="en-US" sz="4800" dirty="0">
              <a:latin typeface="Arial"/>
              <a:cs typeface="Arial"/>
            </a:endParaRPr>
          </a:p>
          <a:p>
            <a:pPr lvl="1">
              <a:buFont typeface="Arial"/>
              <a:buChar char="•"/>
            </a:pPr>
            <a:endParaRPr lang="en-US" sz="4800" dirty="0" smtClean="0">
              <a:latin typeface="Arial"/>
              <a:cs typeface="Arial"/>
            </a:endParaRPr>
          </a:p>
          <a:p>
            <a:endParaRPr lang="en-US" sz="4800" dirty="0"/>
          </a:p>
          <a:p>
            <a:pPr>
              <a:buFont typeface="Arial"/>
              <a:buChar char="•"/>
            </a:pPr>
            <a:endParaRPr lang="en-US" sz="4800" dirty="0"/>
          </a:p>
          <a:p>
            <a:pPr>
              <a:buFont typeface="Arial"/>
              <a:buChar char="•"/>
            </a:pPr>
            <a:endParaRPr lang="en-US" sz="4800" dirty="0"/>
          </a:p>
          <a:p>
            <a:pPr>
              <a:buFont typeface="Arial"/>
              <a:buChar char="•"/>
            </a:pPr>
            <a:endParaRPr lang="en-US" sz="4800" dirty="0"/>
          </a:p>
          <a:p>
            <a:pPr>
              <a:buFont typeface="Arial"/>
              <a:buChar char="•"/>
            </a:pPr>
            <a:endParaRPr lang="en-US" sz="4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noAutofit/>
          </a:bodyPr>
          <a:lstStyle/>
          <a:p>
            <a:pPr marL="0" indent="0"/>
            <a:r>
              <a:rPr lang="en-US" sz="2800" dirty="0" smtClean="0"/>
              <a:t>The PCS Process - Summary of Eligibility Criteria</a:t>
            </a:r>
            <a:endParaRPr lang="en-US" sz="2800"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8830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1400" b="1" dirty="0" smtClean="0"/>
              <a:t>Transparency</a:t>
            </a:r>
          </a:p>
          <a:p>
            <a:endParaRPr lang="en-US" sz="1400" b="1" dirty="0"/>
          </a:p>
          <a:p>
            <a:pPr marL="366713" lvl="1" indent="-306388">
              <a:buClr>
                <a:srgbClr val="C20D20"/>
              </a:buClr>
              <a:buFont typeface="Arial"/>
              <a:buChar char="•"/>
            </a:pPr>
            <a:r>
              <a:rPr lang="en-US" sz="1400" dirty="0">
                <a:latin typeface="Arial"/>
                <a:cs typeface="Arial"/>
              </a:rPr>
              <a:t>The originator must </a:t>
            </a:r>
            <a:r>
              <a:rPr lang="en-US" sz="1400" dirty="0" smtClean="0">
                <a:latin typeface="Arial"/>
                <a:cs typeface="Arial"/>
              </a:rPr>
              <a:t>provide (where required) </a:t>
            </a:r>
            <a:r>
              <a:rPr lang="en-US" sz="1400" dirty="0">
                <a:latin typeface="Arial"/>
                <a:cs typeface="Arial"/>
              </a:rPr>
              <a:t>loan level and cash flow </a:t>
            </a:r>
            <a:r>
              <a:rPr lang="en-US" sz="1400" dirty="0" smtClean="0">
                <a:latin typeface="Arial"/>
                <a:cs typeface="Arial"/>
              </a:rPr>
              <a:t>data </a:t>
            </a:r>
          </a:p>
          <a:p>
            <a:pPr marL="366713" lvl="1" indent="-306388">
              <a:buClr>
                <a:srgbClr val="C20D20"/>
              </a:buClr>
              <a:buFont typeface="Arial"/>
              <a:buChar char="•"/>
            </a:pPr>
            <a:r>
              <a:rPr lang="en-US" sz="1400" dirty="0" smtClean="0">
                <a:latin typeface="Arial"/>
                <a:cs typeface="Arial"/>
              </a:rPr>
              <a:t>The originator must provide ongoing information on the performance of the transaction throughout its life</a:t>
            </a:r>
          </a:p>
          <a:p>
            <a:pPr lvl="1"/>
            <a:endParaRPr lang="en-US" sz="1400" dirty="0">
              <a:latin typeface="Arial"/>
              <a:cs typeface="Arial"/>
            </a:endParaRPr>
          </a:p>
          <a:p>
            <a:r>
              <a:rPr lang="en-US" sz="1400" b="1" dirty="0" smtClean="0"/>
              <a:t>Liquidity</a:t>
            </a:r>
          </a:p>
          <a:p>
            <a:pPr>
              <a:buClr>
                <a:srgbClr val="C20D20"/>
              </a:buClr>
            </a:pPr>
            <a:endParaRPr lang="en-US" sz="1400" b="1" dirty="0"/>
          </a:p>
          <a:p>
            <a:pPr marL="366713" lvl="1" indent="-306388">
              <a:buClr>
                <a:srgbClr val="C20D20"/>
              </a:buClr>
              <a:buFont typeface="Arial"/>
              <a:buChar char="•"/>
            </a:pPr>
            <a:r>
              <a:rPr lang="en-US" sz="1400" dirty="0">
                <a:latin typeface="Arial"/>
                <a:cs typeface="Arial"/>
              </a:rPr>
              <a:t>Transactions must meet minimum size </a:t>
            </a:r>
            <a:r>
              <a:rPr lang="en-US" sz="1400" dirty="0" smtClean="0">
                <a:latin typeface="Arial"/>
                <a:cs typeface="Arial"/>
              </a:rPr>
              <a:t>requirements</a:t>
            </a:r>
            <a:endParaRPr lang="en-US" sz="1400" dirty="0">
              <a:latin typeface="Arial"/>
              <a:cs typeface="Arial"/>
            </a:endParaRPr>
          </a:p>
          <a:p>
            <a:pPr marL="366713" lvl="1" indent="-306388">
              <a:buClr>
                <a:srgbClr val="C20D20"/>
              </a:buClr>
              <a:buFont typeface="Arial"/>
              <a:buChar char="•"/>
            </a:pPr>
            <a:r>
              <a:rPr lang="en-US" sz="1400" dirty="0">
                <a:latin typeface="Arial"/>
                <a:cs typeface="Arial"/>
              </a:rPr>
              <a:t>The originator must provide information on the proportion of any issue that is not sold to third party </a:t>
            </a:r>
            <a:r>
              <a:rPr lang="en-US" sz="1400" dirty="0" smtClean="0">
                <a:latin typeface="Arial"/>
                <a:cs typeface="Arial"/>
              </a:rPr>
              <a:t>investors</a:t>
            </a:r>
            <a:endParaRPr lang="en-US" sz="1400" dirty="0">
              <a:latin typeface="Arial"/>
              <a:cs typeface="Arial"/>
            </a:endParaRPr>
          </a:p>
          <a:p>
            <a:pPr lvl="1"/>
            <a:endParaRPr lang="en-US" sz="1400" dirty="0">
              <a:latin typeface="Arial"/>
              <a:cs typeface="Arial"/>
            </a:endParaRPr>
          </a:p>
          <a:p>
            <a:pPr marL="0" indent="0"/>
            <a:r>
              <a:rPr lang="en-US" sz="1400" dirty="0" smtClean="0">
                <a:solidFill>
                  <a:schemeClr val="tx1"/>
                </a:solidFill>
              </a:rPr>
              <a:t>Please see the PCS rule book and PCS Checklist for full details which can be seen at:</a:t>
            </a:r>
          </a:p>
          <a:p>
            <a:pPr marL="0" indent="0"/>
            <a:r>
              <a:rPr lang="en-US" sz="1400" u="sng" dirty="0" err="1" smtClean="0">
                <a:solidFill>
                  <a:srgbClr val="0000FF"/>
                </a:solidFill>
              </a:rPr>
              <a:t>www.pcsmarket.org</a:t>
            </a:r>
            <a:r>
              <a:rPr lang="en-US" sz="1400" u="sng" dirty="0" smtClean="0">
                <a:solidFill>
                  <a:srgbClr val="0000FF"/>
                </a:solidFill>
              </a:rPr>
              <a:t>/the-label/downloads</a:t>
            </a:r>
            <a:endParaRPr lang="en-US" sz="1400" u="sng" dirty="0">
              <a:solidFill>
                <a:srgbClr val="0000FF"/>
              </a:solidFill>
            </a:endParaRPr>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a:xfrm>
            <a:off x="300038" y="233534"/>
            <a:ext cx="6994739" cy="914813"/>
          </a:xfrm>
        </p:spPr>
        <p:txBody>
          <a:bodyPr>
            <a:normAutofit lnSpcReduction="10000"/>
          </a:bodyPr>
          <a:lstStyle/>
          <a:p>
            <a:pPr marL="0" indent="0"/>
            <a:r>
              <a:rPr lang="en-US" dirty="0" smtClean="0"/>
              <a:t>The PCS Process - Summary of </a:t>
            </a:r>
          </a:p>
          <a:p>
            <a:pPr marL="0" indent="0"/>
            <a:r>
              <a:rPr lang="en-US" dirty="0" smtClean="0"/>
              <a:t>Eligibility Criteria</a:t>
            </a:r>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36668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5062439"/>
          </a:xfrm>
        </p:spPr>
        <p:txBody>
          <a:bodyPr>
            <a:normAutofit fontScale="85000" lnSpcReduction="20000"/>
          </a:bodyPr>
          <a:lstStyle/>
          <a:p>
            <a:endParaRPr lang="en-US" sz="1800" dirty="0" smtClean="0">
              <a:solidFill>
                <a:srgbClr val="000000"/>
              </a:solidFill>
            </a:endParaRPr>
          </a:p>
          <a:p>
            <a:r>
              <a:rPr lang="en-US" sz="1800" dirty="0" smtClean="0">
                <a:solidFill>
                  <a:srgbClr val="000000"/>
                </a:solidFill>
              </a:rPr>
              <a:t>The </a:t>
            </a:r>
            <a:r>
              <a:rPr lang="en-US" sz="1800" dirty="0">
                <a:solidFill>
                  <a:srgbClr val="000000"/>
                </a:solidFill>
              </a:rPr>
              <a:t>PCS Label is awarded based on explicit and public </a:t>
            </a:r>
            <a:r>
              <a:rPr lang="en-US" sz="1800" dirty="0" smtClean="0">
                <a:solidFill>
                  <a:srgbClr val="000000"/>
                </a:solidFill>
              </a:rPr>
              <a:t>criteria</a:t>
            </a:r>
          </a:p>
          <a:p>
            <a:endParaRPr lang="en-US" sz="1800" dirty="0">
              <a:solidFill>
                <a:srgbClr val="000000"/>
              </a:solidFill>
            </a:endParaRPr>
          </a:p>
          <a:p>
            <a:pPr>
              <a:buClr>
                <a:srgbClr val="C20D20"/>
              </a:buClr>
              <a:buFont typeface="Arial"/>
              <a:buChar char="•"/>
            </a:pPr>
            <a:r>
              <a:rPr lang="en-US" sz="1800" dirty="0" smtClean="0">
                <a:solidFill>
                  <a:srgbClr val="000000"/>
                </a:solidFill>
              </a:rPr>
              <a:t>Deal by deal approval process</a:t>
            </a:r>
            <a:endParaRPr lang="en-US" sz="1800" dirty="0">
              <a:solidFill>
                <a:srgbClr val="000000"/>
              </a:solidFill>
            </a:endParaRPr>
          </a:p>
          <a:p>
            <a:pPr marL="0" indent="0">
              <a:buClr>
                <a:srgbClr val="C20D20"/>
              </a:buClr>
            </a:pPr>
            <a:endParaRPr lang="en-US" sz="1800" dirty="0">
              <a:solidFill>
                <a:srgbClr val="000000"/>
              </a:solidFill>
            </a:endParaRPr>
          </a:p>
          <a:p>
            <a:pPr>
              <a:buClr>
                <a:srgbClr val="C20D20"/>
              </a:buClr>
              <a:buFont typeface="Arial"/>
              <a:buChar char="•"/>
            </a:pPr>
            <a:r>
              <a:rPr lang="en-US" sz="1800" dirty="0">
                <a:solidFill>
                  <a:srgbClr val="000000"/>
                </a:solidFill>
              </a:rPr>
              <a:t>The PCS Label process is centered on the </a:t>
            </a:r>
            <a:r>
              <a:rPr lang="en-US" sz="1800" dirty="0" smtClean="0">
                <a:solidFill>
                  <a:srgbClr val="000000"/>
                </a:solidFill>
              </a:rPr>
              <a:t>prospectus, Checklist and Originator Certificate</a:t>
            </a:r>
            <a:endParaRPr lang="en-US" sz="1800" dirty="0">
              <a:solidFill>
                <a:srgbClr val="000000"/>
              </a:solidFill>
            </a:endParaRPr>
          </a:p>
          <a:p>
            <a:pPr>
              <a:buClr>
                <a:srgbClr val="C20D20"/>
              </a:buClr>
              <a:buFont typeface="Arial"/>
              <a:buChar char="•"/>
            </a:pPr>
            <a:endParaRPr lang="en-US" sz="1800" dirty="0">
              <a:solidFill>
                <a:srgbClr val="000000"/>
              </a:solidFill>
            </a:endParaRPr>
          </a:p>
          <a:p>
            <a:pPr>
              <a:buClr>
                <a:srgbClr val="C20D20"/>
              </a:buClr>
              <a:buFont typeface="Arial"/>
              <a:buChar char="•"/>
            </a:pPr>
            <a:r>
              <a:rPr lang="en-US" sz="1800" dirty="0">
                <a:solidFill>
                  <a:srgbClr val="000000"/>
                </a:solidFill>
              </a:rPr>
              <a:t>The PCS Label is “binary”: all the criteria need to be </a:t>
            </a:r>
            <a:r>
              <a:rPr lang="en-US" sz="1800" dirty="0" smtClean="0">
                <a:solidFill>
                  <a:srgbClr val="000000"/>
                </a:solidFill>
              </a:rPr>
              <a:t>met or the Label will not be capable of being awarded</a:t>
            </a:r>
          </a:p>
          <a:p>
            <a:pPr>
              <a:buClr>
                <a:srgbClr val="C20D20"/>
              </a:buClr>
              <a:buFont typeface="Arial"/>
              <a:buChar char="•"/>
            </a:pPr>
            <a:endParaRPr lang="en-US" sz="1800" dirty="0">
              <a:solidFill>
                <a:srgbClr val="000000"/>
              </a:solidFill>
            </a:endParaRPr>
          </a:p>
          <a:p>
            <a:pPr>
              <a:buClr>
                <a:srgbClr val="C20D20"/>
              </a:buClr>
              <a:buFont typeface="Arial"/>
              <a:buChar char="•"/>
            </a:pPr>
            <a:r>
              <a:rPr lang="en-US" sz="1800" dirty="0" smtClean="0">
                <a:solidFill>
                  <a:srgbClr val="000000"/>
                </a:solidFill>
              </a:rPr>
              <a:t>Complete </a:t>
            </a:r>
            <a:r>
              <a:rPr lang="en-US" sz="1800" dirty="0">
                <a:solidFill>
                  <a:srgbClr val="000000"/>
                </a:solidFill>
              </a:rPr>
              <a:t>a</a:t>
            </a:r>
            <a:r>
              <a:rPr lang="en-US" sz="1800" dirty="0" smtClean="0">
                <a:solidFill>
                  <a:srgbClr val="000000"/>
                </a:solidFill>
              </a:rPr>
              <a:t>ccuracy in responding to the Checklist questions is critical; “near” or “almost” or “substantially” or “missing” or “partial” replies are not accepted. The wording in the Checklist and Originator Certificate responses must 100% match that of the Checklist questions. </a:t>
            </a:r>
            <a:endParaRPr lang="en-US" sz="1800" dirty="0">
              <a:solidFill>
                <a:srgbClr val="000000"/>
              </a:solidFill>
            </a:endParaRPr>
          </a:p>
          <a:p>
            <a:pPr>
              <a:buClr>
                <a:srgbClr val="C20D20"/>
              </a:buClr>
              <a:buFont typeface="Arial"/>
              <a:buChar char="•"/>
            </a:pPr>
            <a:endParaRPr lang="en-US" sz="1800" dirty="0">
              <a:solidFill>
                <a:srgbClr val="000000"/>
              </a:solidFill>
            </a:endParaRPr>
          </a:p>
          <a:p>
            <a:pPr>
              <a:buClr>
                <a:srgbClr val="C20D20"/>
              </a:buClr>
              <a:buFont typeface="Arial"/>
              <a:buChar char="•"/>
            </a:pPr>
            <a:r>
              <a:rPr lang="en-US" sz="1800" dirty="0">
                <a:solidFill>
                  <a:srgbClr val="000000"/>
                </a:solidFill>
              </a:rPr>
              <a:t>The PCS Eligibility Criteria are designed to </a:t>
            </a:r>
            <a:r>
              <a:rPr lang="en-US" sz="1800" dirty="0" smtClean="0">
                <a:solidFill>
                  <a:srgbClr val="000000"/>
                </a:solidFill>
              </a:rPr>
              <a:t>remove or </a:t>
            </a:r>
            <a:r>
              <a:rPr lang="en-US" sz="1800" dirty="0" err="1" smtClean="0">
                <a:solidFill>
                  <a:srgbClr val="000000"/>
                </a:solidFill>
              </a:rPr>
              <a:t>minimise</a:t>
            </a:r>
            <a:r>
              <a:rPr lang="en-US" sz="1800" dirty="0" smtClean="0">
                <a:solidFill>
                  <a:srgbClr val="000000"/>
                </a:solidFill>
              </a:rPr>
              <a:t> </a:t>
            </a:r>
            <a:r>
              <a:rPr lang="en-US" sz="1800" dirty="0">
                <a:solidFill>
                  <a:srgbClr val="000000"/>
                </a:solidFill>
              </a:rPr>
              <a:t>any </a:t>
            </a:r>
            <a:r>
              <a:rPr lang="en-US" sz="1800" dirty="0" smtClean="0">
                <a:solidFill>
                  <a:srgbClr val="000000"/>
                </a:solidFill>
              </a:rPr>
              <a:t>subjective process</a:t>
            </a:r>
          </a:p>
          <a:p>
            <a:pPr>
              <a:buClr>
                <a:srgbClr val="C20D20"/>
              </a:buClr>
              <a:buFont typeface="Arial"/>
              <a:buChar char="•"/>
            </a:pPr>
            <a:endParaRPr lang="en-US" sz="1800" dirty="0">
              <a:solidFill>
                <a:srgbClr val="000000"/>
              </a:solidFill>
            </a:endParaRPr>
          </a:p>
          <a:p>
            <a:pPr>
              <a:buClr>
                <a:schemeClr val="accent2"/>
              </a:buClr>
              <a:buFont typeface="Arial"/>
              <a:buChar char="•"/>
            </a:pPr>
            <a:r>
              <a:rPr lang="en-US" sz="1800" dirty="0" smtClean="0">
                <a:solidFill>
                  <a:srgbClr val="000000"/>
                </a:solidFill>
              </a:rPr>
              <a:t>PCS Secretariat will support the Applicant by advising upon and, for certain questions, interpreting issues that may arise in relation to the Checklist (and Label process)</a:t>
            </a:r>
            <a:endParaRPr lang="en-US" sz="1800" dirty="0">
              <a:solidFill>
                <a:srgbClr val="000000"/>
              </a:solidFill>
            </a:endParaRPr>
          </a:p>
          <a:p>
            <a:pPr>
              <a:buClr>
                <a:schemeClr val="tx1"/>
              </a:buClr>
              <a:buFont typeface="Arial"/>
              <a:buChar char="•"/>
            </a:pPr>
            <a:endParaRPr lang="en-US" sz="1800" dirty="0"/>
          </a:p>
          <a:p>
            <a:endParaRPr lang="en-US" dirty="0"/>
          </a:p>
        </p:txBody>
      </p:sp>
      <p:sp>
        <p:nvSpPr>
          <p:cNvPr id="3" name="Text Placeholder 2"/>
          <p:cNvSpPr>
            <a:spLocks noGrp="1"/>
          </p:cNvSpPr>
          <p:nvPr>
            <p:ph type="body" sz="quarter" idx="12"/>
          </p:nvPr>
        </p:nvSpPr>
        <p:spPr/>
        <p:txBody>
          <a:bodyPr/>
          <a:lstStyle/>
          <a:p>
            <a:r>
              <a:rPr lang="en-US" dirty="0" smtClean="0"/>
              <a:t>The PCS Process – Key Themes</a:t>
            </a:r>
            <a:endParaRPr lang="en-US" dirty="0"/>
          </a:p>
          <a:p>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3147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521955"/>
            <a:ext cx="6995028" cy="5115020"/>
          </a:xfrm>
        </p:spPr>
        <p:txBody>
          <a:bodyPr>
            <a:normAutofit fontScale="47500" lnSpcReduction="20000"/>
          </a:bodyPr>
          <a:lstStyle/>
          <a:p>
            <a:pPr>
              <a:lnSpc>
                <a:spcPct val="120000"/>
              </a:lnSpc>
              <a:buClr>
                <a:schemeClr val="accent2"/>
              </a:buClr>
              <a:buFont typeface="Arial"/>
              <a:buChar char="•"/>
            </a:pPr>
            <a:r>
              <a:rPr lang="en-US" sz="2900" dirty="0">
                <a:solidFill>
                  <a:schemeClr val="tx1"/>
                </a:solidFill>
              </a:rPr>
              <a:t>The Checklist and Originator Certificate may be subject to amendment over time for reasons including market relevance and accuracy. The board of the PCS Association will have sole discretion over any </a:t>
            </a:r>
            <a:r>
              <a:rPr lang="en-US" sz="2900" dirty="0" smtClean="0">
                <a:solidFill>
                  <a:schemeClr val="tx1"/>
                </a:solidFill>
              </a:rPr>
              <a:t>changes to criteria </a:t>
            </a:r>
            <a:r>
              <a:rPr lang="en-US" sz="2900" dirty="0">
                <a:solidFill>
                  <a:schemeClr val="tx1"/>
                </a:solidFill>
              </a:rPr>
              <a:t>but will have the ability to consult with the Market Committee over any changes. The Market Committee may propose changes to the Board of the </a:t>
            </a:r>
            <a:r>
              <a:rPr lang="en-US" sz="2900" dirty="0" smtClean="0">
                <a:solidFill>
                  <a:schemeClr val="tx1"/>
                </a:solidFill>
              </a:rPr>
              <a:t>Association</a:t>
            </a:r>
          </a:p>
          <a:p>
            <a:pPr>
              <a:lnSpc>
                <a:spcPct val="120000"/>
              </a:lnSpc>
              <a:buClr>
                <a:schemeClr val="accent2"/>
              </a:buClr>
              <a:buFont typeface="Arial"/>
              <a:buChar char="•"/>
            </a:pPr>
            <a:endParaRPr lang="en-US" sz="2900" dirty="0"/>
          </a:p>
          <a:p>
            <a:pPr>
              <a:lnSpc>
                <a:spcPct val="120000"/>
              </a:lnSpc>
              <a:buClr>
                <a:schemeClr val="accent2"/>
              </a:buClr>
              <a:buFont typeface="Arial"/>
              <a:buChar char="•"/>
            </a:pPr>
            <a:r>
              <a:rPr lang="en-US" sz="2900" dirty="0" smtClean="0">
                <a:solidFill>
                  <a:schemeClr val="tx1"/>
                </a:solidFill>
              </a:rPr>
              <a:t>The </a:t>
            </a:r>
            <a:r>
              <a:rPr lang="en-US" sz="2900" dirty="0">
                <a:solidFill>
                  <a:schemeClr val="tx1"/>
                </a:solidFill>
              </a:rPr>
              <a:t>PCS Process is fundamentally driven by the transactional law </a:t>
            </a:r>
            <a:r>
              <a:rPr lang="en-US" sz="2900" dirty="0" smtClean="0">
                <a:solidFill>
                  <a:schemeClr val="tx1"/>
                </a:solidFill>
              </a:rPr>
              <a:t>firm i.e. the law firm advising the Applicant</a:t>
            </a:r>
            <a:endParaRPr lang="en-US" sz="2900" dirty="0">
              <a:solidFill>
                <a:schemeClr val="tx1"/>
              </a:solidFill>
            </a:endParaRPr>
          </a:p>
          <a:p>
            <a:pPr>
              <a:lnSpc>
                <a:spcPct val="120000"/>
              </a:lnSpc>
              <a:buClr>
                <a:schemeClr val="accent2"/>
              </a:buClr>
              <a:buFont typeface="Arial"/>
              <a:buChar char="•"/>
            </a:pPr>
            <a:endParaRPr lang="en-US" sz="2900" dirty="0">
              <a:solidFill>
                <a:schemeClr val="tx1"/>
              </a:solidFill>
            </a:endParaRPr>
          </a:p>
          <a:p>
            <a:pPr>
              <a:lnSpc>
                <a:spcPct val="120000"/>
              </a:lnSpc>
              <a:buClr>
                <a:schemeClr val="accent2"/>
              </a:buClr>
              <a:buFont typeface="Arial"/>
              <a:buChar char="•"/>
            </a:pPr>
            <a:r>
              <a:rPr lang="en-US" sz="2900" dirty="0">
                <a:solidFill>
                  <a:schemeClr val="tx1"/>
                </a:solidFill>
              </a:rPr>
              <a:t>The transactional law firm prepares the central document: “the PCS checklist”</a:t>
            </a:r>
          </a:p>
          <a:p>
            <a:pPr>
              <a:lnSpc>
                <a:spcPct val="120000"/>
              </a:lnSpc>
              <a:buClr>
                <a:schemeClr val="accent2"/>
              </a:buClr>
              <a:buFont typeface="Arial"/>
              <a:buChar char="•"/>
            </a:pPr>
            <a:endParaRPr lang="en-US" sz="2900" dirty="0">
              <a:solidFill>
                <a:schemeClr val="tx1"/>
              </a:solidFill>
            </a:endParaRPr>
          </a:p>
          <a:p>
            <a:pPr>
              <a:lnSpc>
                <a:spcPct val="120000"/>
              </a:lnSpc>
              <a:buClr>
                <a:schemeClr val="accent2"/>
              </a:buClr>
              <a:buFont typeface="Arial"/>
              <a:buChar char="•"/>
            </a:pPr>
            <a:r>
              <a:rPr lang="en-US" sz="2900" dirty="0">
                <a:solidFill>
                  <a:schemeClr val="tx1"/>
                </a:solidFill>
              </a:rPr>
              <a:t>The transactional law firm must also draft the </a:t>
            </a:r>
            <a:r>
              <a:rPr lang="en-US" sz="2900" dirty="0" smtClean="0">
                <a:solidFill>
                  <a:schemeClr val="tx1"/>
                </a:solidFill>
              </a:rPr>
              <a:t>prospectus and Originator Certificate so </a:t>
            </a:r>
            <a:r>
              <a:rPr lang="en-US" sz="2900" dirty="0">
                <a:solidFill>
                  <a:schemeClr val="tx1"/>
                </a:solidFill>
              </a:rPr>
              <a:t>that it allows the eligibility </a:t>
            </a:r>
            <a:r>
              <a:rPr lang="en-US" sz="2900" dirty="0" smtClean="0">
                <a:solidFill>
                  <a:schemeClr val="tx1"/>
                </a:solidFill>
              </a:rPr>
              <a:t>criteria/checklist </a:t>
            </a:r>
            <a:r>
              <a:rPr lang="en-US" sz="2900" dirty="0">
                <a:solidFill>
                  <a:schemeClr val="tx1"/>
                </a:solidFill>
              </a:rPr>
              <a:t>to be </a:t>
            </a:r>
            <a:r>
              <a:rPr lang="en-US" sz="2900" dirty="0" smtClean="0">
                <a:solidFill>
                  <a:schemeClr val="tx1"/>
                </a:solidFill>
              </a:rPr>
              <a:t>screened against the prospectus and Originator Certificate</a:t>
            </a:r>
          </a:p>
          <a:p>
            <a:pPr>
              <a:lnSpc>
                <a:spcPct val="120000"/>
              </a:lnSpc>
              <a:buClr>
                <a:schemeClr val="accent2"/>
              </a:buClr>
              <a:buFont typeface="Arial"/>
              <a:buChar char="•"/>
            </a:pPr>
            <a:endParaRPr lang="en-US" sz="2900" dirty="0">
              <a:solidFill>
                <a:schemeClr val="tx1"/>
              </a:solidFill>
            </a:endParaRPr>
          </a:p>
          <a:p>
            <a:pPr>
              <a:lnSpc>
                <a:spcPct val="120000"/>
              </a:lnSpc>
              <a:buClr>
                <a:schemeClr val="accent2"/>
              </a:buClr>
              <a:buFont typeface="Arial"/>
              <a:buChar char="•"/>
            </a:pPr>
            <a:r>
              <a:rPr lang="en-US" sz="2900" dirty="0" smtClean="0">
                <a:solidFill>
                  <a:schemeClr val="tx1"/>
                </a:solidFill>
              </a:rPr>
              <a:t>The prospectus is a document subject to securities law and supervision of listing authorities; the checklist will therefore have a sound legal underpinning</a:t>
            </a:r>
            <a:endParaRPr lang="en-US" sz="2900" dirty="0">
              <a:solidFill>
                <a:schemeClr val="tx1"/>
              </a:solidFill>
            </a:endParaRPr>
          </a:p>
          <a:p>
            <a:pPr>
              <a:buClr>
                <a:schemeClr val="tx1"/>
              </a:buClr>
            </a:pPr>
            <a:endParaRPr lang="en-US" dirty="0"/>
          </a:p>
        </p:txBody>
      </p:sp>
      <p:sp>
        <p:nvSpPr>
          <p:cNvPr id="3" name="Text Placeholder 2"/>
          <p:cNvSpPr>
            <a:spLocks noGrp="1"/>
          </p:cNvSpPr>
          <p:nvPr>
            <p:ph type="body" sz="quarter" idx="12"/>
          </p:nvPr>
        </p:nvSpPr>
        <p:spPr/>
        <p:txBody>
          <a:bodyPr/>
          <a:lstStyle/>
          <a:p>
            <a:r>
              <a:rPr lang="en-US" dirty="0" smtClean="0"/>
              <a:t>The PCS Process – Key Themes</a:t>
            </a:r>
            <a:endParaRPr lang="en-US" dirty="0"/>
          </a:p>
          <a:p>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3147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pPr>
              <a:buFont typeface="Arial"/>
              <a:buChar char="•"/>
            </a:pPr>
            <a:endParaRPr lang="en-US" sz="1800" dirty="0" smtClean="0">
              <a:solidFill>
                <a:srgbClr val="000000"/>
              </a:solidFill>
            </a:endParaRPr>
          </a:p>
          <a:p>
            <a:pPr marL="0" lvl="1" indent="0">
              <a:buNone/>
            </a:pPr>
            <a:r>
              <a:rPr lang="en-US" sz="1800" dirty="0" smtClean="0">
                <a:solidFill>
                  <a:srgbClr val="000000"/>
                </a:solidFill>
                <a:latin typeface="Arial"/>
                <a:cs typeface="Arial"/>
              </a:rPr>
              <a:t>The nine practical PCS </a:t>
            </a:r>
            <a:r>
              <a:rPr lang="en-US" sz="1800" dirty="0">
                <a:solidFill>
                  <a:srgbClr val="000000"/>
                </a:solidFill>
                <a:latin typeface="Arial"/>
                <a:cs typeface="Arial"/>
              </a:rPr>
              <a:t>L</a:t>
            </a:r>
            <a:r>
              <a:rPr lang="en-US" sz="1800" dirty="0" smtClean="0">
                <a:solidFill>
                  <a:srgbClr val="000000"/>
                </a:solidFill>
                <a:latin typeface="Arial"/>
                <a:cs typeface="Arial"/>
              </a:rPr>
              <a:t>abel Process steps are:</a:t>
            </a:r>
          </a:p>
          <a:p>
            <a:pPr marL="0" lvl="1" indent="0">
              <a:buNone/>
            </a:pPr>
            <a:endParaRPr lang="en-US" sz="1800" dirty="0" smtClean="0">
              <a:solidFill>
                <a:srgbClr val="000000"/>
              </a:solidFill>
              <a:latin typeface="Arial"/>
              <a:cs typeface="Arial"/>
            </a:endParaRP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Intention to make an Application</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Label Application</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Screening Partners</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Checklist, Originator Certificate and Prospectus </a:t>
            </a:r>
          </a:p>
          <a:p>
            <a:pPr marL="742950" lvl="2" indent="-342900">
              <a:lnSpc>
                <a:spcPct val="120000"/>
              </a:lnSpc>
              <a:buClr>
                <a:srgbClr val="C20D20"/>
              </a:buClr>
              <a:buFont typeface="+mj-lt"/>
              <a:buAutoNum type="arabicPeriod"/>
            </a:pPr>
            <a:r>
              <a:rPr lang="en-US" sz="1400" dirty="0">
                <a:solidFill>
                  <a:srgbClr val="000000"/>
                </a:solidFill>
                <a:latin typeface="Arial"/>
                <a:cs typeface="Arial"/>
              </a:rPr>
              <a:t>Checklist </a:t>
            </a:r>
            <a:r>
              <a:rPr lang="en-US" sz="1400" dirty="0" smtClean="0">
                <a:solidFill>
                  <a:srgbClr val="000000"/>
                </a:solidFill>
                <a:latin typeface="Arial"/>
                <a:cs typeface="Arial"/>
              </a:rPr>
              <a:t>Changes and Checklist Interpretations</a:t>
            </a:r>
            <a:endParaRPr lang="en-US" sz="1400" dirty="0">
              <a:solidFill>
                <a:srgbClr val="000000"/>
              </a:solidFill>
              <a:latin typeface="Arial"/>
              <a:cs typeface="Arial"/>
            </a:endParaRP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Issues </a:t>
            </a:r>
            <a:r>
              <a:rPr lang="en-US" sz="1400" dirty="0">
                <a:solidFill>
                  <a:srgbClr val="000000"/>
                </a:solidFill>
                <a:latin typeface="Arial"/>
                <a:cs typeface="Arial"/>
              </a:rPr>
              <a:t>and </a:t>
            </a:r>
            <a:r>
              <a:rPr lang="en-US" sz="1400" dirty="0" smtClean="0">
                <a:solidFill>
                  <a:srgbClr val="000000"/>
                </a:solidFill>
                <a:latin typeface="Arial"/>
                <a:cs typeface="Arial"/>
              </a:rPr>
              <a:t>Disputes with the Checklist, Originator Certificate and</a:t>
            </a:r>
            <a:r>
              <a:rPr lang="en-US" sz="1400" dirty="0">
                <a:solidFill>
                  <a:srgbClr val="000000"/>
                </a:solidFill>
                <a:latin typeface="Arial"/>
                <a:cs typeface="Arial"/>
              </a:rPr>
              <a:t>/or </a:t>
            </a:r>
            <a:r>
              <a:rPr lang="en-US" sz="1400" dirty="0" smtClean="0">
                <a:solidFill>
                  <a:srgbClr val="000000"/>
                </a:solidFill>
                <a:latin typeface="Arial"/>
                <a:cs typeface="Arial"/>
              </a:rPr>
              <a:t>Prospectus</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Awarding the Label</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PCS Label Fees</a:t>
            </a:r>
          </a:p>
          <a:p>
            <a:pPr marL="742950" lvl="2" indent="-342900">
              <a:lnSpc>
                <a:spcPct val="120000"/>
              </a:lnSpc>
              <a:buClr>
                <a:srgbClr val="C20D20"/>
              </a:buClr>
              <a:buFont typeface="+mj-lt"/>
              <a:buAutoNum type="arabicPeriod"/>
            </a:pPr>
            <a:r>
              <a:rPr lang="en-US" sz="1400" dirty="0" smtClean="0">
                <a:solidFill>
                  <a:srgbClr val="000000"/>
                </a:solidFill>
                <a:latin typeface="Arial"/>
                <a:cs typeface="Arial"/>
              </a:rPr>
              <a:t>On-going Label maintenance</a:t>
            </a:r>
            <a:endParaRPr lang="en-US" sz="1400" dirty="0"/>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normAutofit/>
          </a:bodyPr>
          <a:lstStyle/>
          <a:p>
            <a:r>
              <a:rPr lang="en-US" sz="2400" dirty="0" smtClean="0"/>
              <a:t>The PCS Label </a:t>
            </a:r>
            <a:r>
              <a:rPr lang="en-US" sz="2400" dirty="0"/>
              <a:t>P</a:t>
            </a:r>
            <a:r>
              <a:rPr lang="en-US" sz="2400" dirty="0" smtClean="0"/>
              <a:t>rocess – Steps in the Process</a:t>
            </a:r>
            <a:endParaRPr lang="en-US" sz="2400"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81106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solidFill>
                  <a:srgbClr val="000000"/>
                </a:solidFill>
                <a:latin typeface="Arial"/>
                <a:cs typeface="Arial"/>
              </a:rPr>
              <a:t>Intention to make an Application</a:t>
            </a:r>
          </a:p>
          <a:p>
            <a:pPr marL="0" lvl="1" indent="0">
              <a:buNone/>
            </a:pPr>
            <a:endParaRPr lang="en-US" sz="18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Early notice is encouraged especially where new label applicants, new asset classes, new jurisdictions or updated Checklists are involved</a:t>
            </a: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A place in the queue, if any, for Screening Partner checklist work will be determined by date of notice of an intention to make an application or Application, whichever is the earlier</a:t>
            </a: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A notice of an intention to make an application should be sent by email to </a:t>
            </a:r>
            <a:r>
              <a:rPr lang="en-US" sz="1400" dirty="0" smtClean="0">
                <a:solidFill>
                  <a:srgbClr val="000000"/>
                </a:solidFill>
                <a:latin typeface="Arial"/>
                <a:cs typeface="Arial"/>
                <a:hlinkClick r:id="rId2"/>
              </a:rPr>
              <a:t>admin@pcsmarket.org</a:t>
            </a:r>
            <a:r>
              <a:rPr lang="en-US" sz="1400" dirty="0" smtClean="0">
                <a:solidFill>
                  <a:srgbClr val="000000"/>
                </a:solidFill>
                <a:latin typeface="Arial"/>
                <a:cs typeface="Arial"/>
              </a:rPr>
              <a:t> together with a telephone call to PCS UK staff</a:t>
            </a:r>
            <a:endParaRPr lang="en-US" sz="1400" dirty="0"/>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1</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6046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Font typeface="Arial"/>
              <a:buChar char="•"/>
            </a:pPr>
            <a:endParaRPr lang="en-US" sz="1800" dirty="0" smtClean="0">
              <a:solidFill>
                <a:srgbClr val="000000"/>
              </a:solidFill>
            </a:endParaRPr>
          </a:p>
          <a:p>
            <a:pPr marL="342900" lvl="1" indent="-342900">
              <a:buClr>
                <a:srgbClr val="FF0000"/>
              </a:buClr>
              <a:buFont typeface="Arial"/>
              <a:buChar char="•"/>
            </a:pPr>
            <a:r>
              <a:rPr lang="en-US" sz="1800" dirty="0" smtClean="0">
                <a:solidFill>
                  <a:srgbClr val="000000"/>
                </a:solidFill>
                <a:latin typeface="Arial"/>
                <a:cs typeface="Arial"/>
              </a:rPr>
              <a:t>Label Application</a:t>
            </a:r>
          </a:p>
          <a:p>
            <a:pPr marL="0" lvl="1" indent="0">
              <a:buNone/>
            </a:pPr>
            <a:endParaRPr lang="en-US" sz="1800" dirty="0" smtClean="0">
              <a:solidFill>
                <a:srgbClr val="000000"/>
              </a:solidFill>
              <a:latin typeface="Arial"/>
              <a:cs typeface="Arial"/>
            </a:endParaRPr>
          </a:p>
          <a:p>
            <a:pPr marL="742950" lvl="2" indent="-342900">
              <a:buClr>
                <a:srgbClr val="FF1F34"/>
              </a:buClr>
              <a:buFont typeface="Lucida Grande"/>
              <a:buChar char="-"/>
            </a:pPr>
            <a:r>
              <a:rPr lang="en-US" sz="1400" dirty="0" smtClean="0">
                <a:solidFill>
                  <a:srgbClr val="000000"/>
                </a:solidFill>
                <a:latin typeface="Arial"/>
                <a:cs typeface="Arial"/>
              </a:rPr>
              <a:t>An </a:t>
            </a:r>
            <a:r>
              <a:rPr lang="en-US" sz="1400" dirty="0">
                <a:solidFill>
                  <a:srgbClr val="000000"/>
                </a:solidFill>
                <a:latin typeface="Arial"/>
                <a:cs typeface="Arial"/>
              </a:rPr>
              <a:t>a</a:t>
            </a:r>
            <a:r>
              <a:rPr lang="en-US" sz="1400" dirty="0" smtClean="0">
                <a:solidFill>
                  <a:srgbClr val="000000"/>
                </a:solidFill>
                <a:latin typeface="Arial"/>
                <a:cs typeface="Arial"/>
              </a:rPr>
              <a:t>pplication form may be downloaded from the PCS website, filled in with the necessary details, signed and returned to </a:t>
            </a:r>
            <a:r>
              <a:rPr lang="en-US" sz="1400" dirty="0" smtClean="0">
                <a:solidFill>
                  <a:srgbClr val="000000"/>
                </a:solidFill>
                <a:latin typeface="Arial"/>
                <a:cs typeface="Arial"/>
                <a:hlinkClick r:id="rId2"/>
              </a:rPr>
              <a:t>admin@pcsmarket.org</a:t>
            </a:r>
            <a:endParaRPr lang="en-US" sz="1400" dirty="0" smtClean="0">
              <a:solidFill>
                <a:srgbClr val="000000"/>
              </a:solidFill>
              <a:latin typeface="Arial"/>
              <a:cs typeface="Arial"/>
            </a:endParaRPr>
          </a:p>
          <a:p>
            <a:pPr marL="742950" lvl="2" indent="-342900">
              <a:buClr>
                <a:srgbClr val="FF1F34"/>
              </a:buClr>
              <a:buFont typeface="Lucida Grande"/>
              <a:buChar char="-"/>
            </a:pPr>
            <a:endParaRPr lang="en-US" sz="1400" dirty="0" smtClean="0">
              <a:solidFill>
                <a:srgbClr val="000000"/>
              </a:solidFill>
              <a:latin typeface="Arial"/>
              <a:cs typeface="Arial"/>
            </a:endParaRPr>
          </a:p>
          <a:p>
            <a:pPr marL="742950" lvl="2" indent="-342900">
              <a:buClr>
                <a:srgbClr val="FF1F34"/>
              </a:buClr>
              <a:buFont typeface="Lucida Grande"/>
              <a:buChar char="-"/>
            </a:pPr>
            <a:r>
              <a:rPr lang="en-US" sz="1400" dirty="0" smtClean="0">
                <a:solidFill>
                  <a:srgbClr val="000000"/>
                </a:solidFill>
                <a:latin typeface="Arial"/>
                <a:cs typeface="Arial"/>
              </a:rPr>
              <a:t>PCS will review the application and confirmation that the application, if accepted, will be sent within one </a:t>
            </a:r>
            <a:r>
              <a:rPr lang="en-US" sz="1400" dirty="0">
                <a:solidFill>
                  <a:srgbClr val="000000"/>
                </a:solidFill>
                <a:latin typeface="Arial"/>
                <a:cs typeface="Arial"/>
              </a:rPr>
              <a:t>L</a:t>
            </a:r>
            <a:r>
              <a:rPr lang="en-US" sz="1400" dirty="0" smtClean="0">
                <a:solidFill>
                  <a:srgbClr val="000000"/>
                </a:solidFill>
                <a:latin typeface="Arial"/>
                <a:cs typeface="Arial"/>
              </a:rPr>
              <a:t>ondon business day</a:t>
            </a:r>
          </a:p>
          <a:p>
            <a:pPr marL="742950" lvl="2" indent="-342900">
              <a:buClr>
                <a:srgbClr val="FF1F34"/>
              </a:buClr>
              <a:buFont typeface="Lucida Grande"/>
              <a:buChar char="-"/>
            </a:pPr>
            <a:endParaRPr lang="en-US" sz="1400" dirty="0" smtClean="0">
              <a:solidFill>
                <a:srgbClr val="000000"/>
              </a:solidFill>
              <a:latin typeface="Arial"/>
              <a:cs typeface="Arial"/>
            </a:endParaRPr>
          </a:p>
          <a:p>
            <a:pPr marL="742950" lvl="2" indent="-342900">
              <a:buClr>
                <a:srgbClr val="FF1F34"/>
              </a:buClr>
              <a:buFont typeface="Lucida Grande"/>
              <a:buChar char="-"/>
            </a:pPr>
            <a:r>
              <a:rPr lang="en-US" sz="1400" dirty="0" smtClean="0">
                <a:solidFill>
                  <a:srgbClr val="000000"/>
                </a:solidFill>
                <a:latin typeface="Arial"/>
                <a:cs typeface="Arial"/>
              </a:rPr>
              <a:t>In the case of material issues or new technical issues, assets, jurisdictions, applicant or arranger, a verbal conversation may be necessary to discuss and review those issues and/or check that all initial checklist points have been checked and are in order or will be checked and will likely be in order</a:t>
            </a:r>
          </a:p>
          <a:p>
            <a:pPr marL="742950" lvl="2" indent="-342900">
              <a:buClr>
                <a:srgbClr val="FF1F34"/>
              </a:buClr>
            </a:pPr>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2</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82026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solidFill>
                  <a:srgbClr val="000000"/>
                </a:solidFill>
                <a:latin typeface="Arial"/>
                <a:cs typeface="Arial"/>
              </a:rPr>
              <a:t>Screening Partners</a:t>
            </a:r>
          </a:p>
          <a:p>
            <a:pPr marL="0" lvl="1" indent="0">
              <a:buNone/>
            </a:pPr>
            <a:endParaRPr lang="en-US" sz="18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The Screening Partners are the Irish Stock Exchange, KPMG and the TSI</a:t>
            </a:r>
          </a:p>
          <a:p>
            <a:pPr marL="742950" lvl="2" indent="-342900">
              <a:buClr>
                <a:srgbClr val="C20D20"/>
              </a:buClr>
              <a:buFont typeface="Lucida Grande"/>
              <a:buChar char="-"/>
            </a:pPr>
            <a:endParaRPr lang="en-US" sz="16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Screening Partners will be chosen for a transaction according to certain rules including country of asset and currency although as far as possible in strict rotational order</a:t>
            </a:r>
          </a:p>
          <a:p>
            <a:pPr marL="400050" lvl="2" indent="0">
              <a:buClr>
                <a:srgbClr val="C20D20"/>
              </a:buClr>
              <a:buNone/>
            </a:pPr>
            <a:endParaRPr lang="en-US" sz="16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The choice of Screening Partner is the Secretariat’s and not the Applicant’s.</a:t>
            </a:r>
          </a:p>
          <a:p>
            <a:pPr marL="742950" lvl="2" indent="-342900">
              <a:buClr>
                <a:srgbClr val="C20D20"/>
              </a:buClr>
              <a:buFont typeface="Lucida Grande"/>
              <a:buChar char="-"/>
            </a:pPr>
            <a:endParaRPr lang="en-US" sz="16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The Applicant will be notified of the chosen Screening Partner following confirmation that the Application is accepted</a:t>
            </a: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3</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8206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4995634"/>
          </a:xfrm>
        </p:spPr>
        <p:txBody>
          <a:bodyPr>
            <a:noAutofit/>
          </a:bodyPr>
          <a:lstStyle/>
          <a:p>
            <a:pPr marL="342900" lvl="1" indent="-342900">
              <a:lnSpc>
                <a:spcPct val="110000"/>
              </a:lnSpc>
              <a:spcAft>
                <a:spcPts val="1200"/>
              </a:spcAft>
              <a:buClr>
                <a:srgbClr val="C20D20"/>
              </a:buClr>
              <a:buFont typeface="Arial"/>
              <a:buChar char="•"/>
            </a:pPr>
            <a:r>
              <a:rPr lang="en-US" sz="1800" dirty="0" smtClean="0">
                <a:solidFill>
                  <a:srgbClr val="000000"/>
                </a:solidFill>
                <a:latin typeface="Arial"/>
                <a:cs typeface="Arial"/>
              </a:rPr>
              <a:t>Checklist, Originator Certificate and Prospectus </a:t>
            </a:r>
          </a:p>
          <a:p>
            <a:pPr marL="742950" lvl="2" indent="-342900">
              <a:lnSpc>
                <a:spcPct val="110000"/>
              </a:lnSpc>
              <a:spcAft>
                <a:spcPts val="600"/>
              </a:spcAft>
              <a:buClr>
                <a:srgbClr val="C20D20"/>
              </a:buClr>
              <a:buFont typeface="Lucida Grande"/>
              <a:buChar char="-"/>
            </a:pPr>
            <a:r>
              <a:rPr lang="en-US" sz="1500" dirty="0" smtClean="0">
                <a:solidFill>
                  <a:srgbClr val="000000"/>
                </a:solidFill>
                <a:latin typeface="Arial"/>
                <a:cs typeface="Arial"/>
              </a:rPr>
              <a:t>A checklist may be downloaded from the PCS website </a:t>
            </a:r>
            <a:r>
              <a:rPr lang="en-US" sz="1500" dirty="0" smtClean="0">
                <a:latin typeface="Arial"/>
                <a:cs typeface="Arial"/>
              </a:rPr>
              <a:t>at </a:t>
            </a:r>
            <a:br>
              <a:rPr lang="en-US" sz="1500" dirty="0" smtClean="0">
                <a:latin typeface="Arial"/>
                <a:cs typeface="Arial"/>
              </a:rPr>
            </a:br>
            <a:r>
              <a:rPr lang="en-US" sz="1500" dirty="0" smtClean="0">
                <a:solidFill>
                  <a:srgbClr val="0000FF"/>
                </a:solidFill>
                <a:latin typeface="Arial"/>
                <a:cs typeface="Arial"/>
                <a:hlinkClick r:id="rId2"/>
              </a:rPr>
              <a:t>www.pcsmarket/the-label/checklist</a:t>
            </a:r>
            <a:r>
              <a:rPr lang="en-US" sz="1500" dirty="0" smtClean="0">
                <a:solidFill>
                  <a:srgbClr val="0000FF"/>
                </a:solidFill>
                <a:latin typeface="Arial"/>
                <a:cs typeface="Arial"/>
              </a:rPr>
              <a:t> </a:t>
            </a:r>
            <a:endParaRPr lang="en-US" sz="1500" dirty="0">
              <a:solidFill>
                <a:srgbClr val="000000"/>
              </a:solidFill>
              <a:latin typeface="Arial"/>
              <a:cs typeface="Arial"/>
            </a:endParaRPr>
          </a:p>
          <a:p>
            <a:pPr marL="742950" lvl="2" indent="-342900">
              <a:lnSpc>
                <a:spcPct val="110000"/>
              </a:lnSpc>
              <a:spcAft>
                <a:spcPts val="600"/>
              </a:spcAft>
              <a:buClr>
                <a:srgbClr val="C20D20"/>
              </a:buClr>
              <a:buFont typeface="Lucida Grande"/>
              <a:buChar char="-"/>
            </a:pPr>
            <a:r>
              <a:rPr lang="en-US" sz="1500" dirty="0" smtClean="0">
                <a:solidFill>
                  <a:srgbClr val="000000"/>
                </a:solidFill>
                <a:latin typeface="Arial"/>
                <a:cs typeface="Arial"/>
              </a:rPr>
              <a:t>The transaction lawyers would typically fill in the checklist indicating for each question in the prospectus page/ref box where the relevant information can be found in the prospectus and/or Originator Certificate</a:t>
            </a:r>
            <a:endParaRPr lang="en-US" sz="1500" dirty="0">
              <a:solidFill>
                <a:srgbClr val="000000"/>
              </a:solidFill>
              <a:latin typeface="Arial"/>
              <a:cs typeface="Arial"/>
            </a:endParaRPr>
          </a:p>
          <a:p>
            <a:pPr marL="742950" lvl="2" indent="-342900">
              <a:lnSpc>
                <a:spcPct val="110000"/>
              </a:lnSpc>
              <a:spcAft>
                <a:spcPts val="600"/>
              </a:spcAft>
              <a:buClr>
                <a:srgbClr val="C20D20"/>
              </a:buClr>
              <a:buFont typeface="Lucida Grande"/>
              <a:buChar char="-"/>
            </a:pPr>
            <a:r>
              <a:rPr lang="en-US" sz="1500" dirty="0" smtClean="0">
                <a:solidFill>
                  <a:srgbClr val="000000"/>
                </a:solidFill>
                <a:latin typeface="Arial"/>
                <a:cs typeface="Arial"/>
              </a:rPr>
              <a:t>The completed checklist should then be sent to the Screening Partner with a copy to </a:t>
            </a:r>
            <a:r>
              <a:rPr lang="en-US" sz="1500" dirty="0" smtClean="0">
                <a:solidFill>
                  <a:srgbClr val="000000"/>
                </a:solidFill>
                <a:latin typeface="Arial"/>
                <a:cs typeface="Arial"/>
                <a:hlinkClick r:id="rId3"/>
              </a:rPr>
              <a:t>info@pcsmarket.org</a:t>
            </a:r>
            <a:r>
              <a:rPr lang="en-US" sz="1500" dirty="0" smtClean="0">
                <a:solidFill>
                  <a:srgbClr val="000000"/>
                </a:solidFill>
                <a:latin typeface="Arial"/>
                <a:cs typeface="Arial"/>
              </a:rPr>
              <a:t> together with the transaction Prospectus and  Originator Certificate</a:t>
            </a:r>
          </a:p>
          <a:p>
            <a:pPr marL="742950" lvl="2" indent="-342900">
              <a:lnSpc>
                <a:spcPct val="110000"/>
              </a:lnSpc>
              <a:spcAft>
                <a:spcPts val="600"/>
              </a:spcAft>
              <a:buClr>
                <a:srgbClr val="C20D20"/>
              </a:buClr>
              <a:buFont typeface="Lucida Grande"/>
              <a:buChar char="-"/>
            </a:pPr>
            <a:r>
              <a:rPr lang="en-US" sz="1500" dirty="0" smtClean="0">
                <a:solidFill>
                  <a:srgbClr val="000000"/>
                </a:solidFill>
                <a:latin typeface="Arial"/>
                <a:cs typeface="Arial"/>
              </a:rPr>
              <a:t>Good examples of completed Checklists, Originator Certificates and Prospectuses can be found at </a:t>
            </a:r>
            <a:r>
              <a:rPr lang="en-US" sz="1500" u="sng" dirty="0" err="1" smtClean="0">
                <a:solidFill>
                  <a:srgbClr val="0000FF"/>
                </a:solidFill>
                <a:latin typeface="Arial"/>
                <a:cs typeface="Arial"/>
              </a:rPr>
              <a:t>www.pcsmarket.org</a:t>
            </a:r>
            <a:r>
              <a:rPr lang="en-US" sz="1500" u="sng" dirty="0" smtClean="0">
                <a:solidFill>
                  <a:srgbClr val="0000FF"/>
                </a:solidFill>
                <a:latin typeface="Arial"/>
                <a:cs typeface="Arial"/>
              </a:rPr>
              <a:t>/pcs-transactions</a:t>
            </a:r>
          </a:p>
          <a:p>
            <a:pPr marL="742950" lvl="2" indent="-342900">
              <a:lnSpc>
                <a:spcPct val="110000"/>
              </a:lnSpc>
              <a:spcAft>
                <a:spcPts val="600"/>
              </a:spcAft>
              <a:buClr>
                <a:srgbClr val="C20D20"/>
              </a:buClr>
              <a:buFont typeface="Lucida Grande"/>
              <a:buChar char="-"/>
            </a:pPr>
            <a:r>
              <a:rPr lang="en-US" sz="1500" dirty="0" smtClean="0">
                <a:solidFill>
                  <a:srgbClr val="000000"/>
                </a:solidFill>
                <a:latin typeface="Arial"/>
                <a:cs typeface="Arial"/>
              </a:rPr>
              <a:t>If the Application and full documentation is in acceptable form, an Applicant should expect to receive a positive response from the PCS Secretariat within 4 days from submission of documentation</a:t>
            </a:r>
          </a:p>
          <a:p>
            <a:pPr marL="742950" lvl="2" indent="-342900"/>
            <a:endParaRPr lang="en-US" sz="1400" dirty="0">
              <a:solidFill>
                <a:srgbClr val="000000"/>
              </a:solidFill>
              <a:latin typeface="Arial"/>
              <a:cs typeface="Arial"/>
            </a:endParaRPr>
          </a:p>
          <a:p>
            <a:pPr marL="400050" lvl="2" indent="0">
              <a:buNone/>
            </a:pPr>
            <a:endParaRPr lang="en-US" sz="1400" dirty="0" smtClean="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4</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78992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5022486"/>
          </a:xfrm>
        </p:spPr>
        <p:txBody>
          <a:bodyPr>
            <a:normAutofit fontScale="92500" lnSpcReduction="10000"/>
          </a:bodyPr>
          <a:lstStyle/>
          <a:p>
            <a:pPr>
              <a:buClr>
                <a:srgbClr val="C20D20"/>
              </a:buClr>
              <a:buFont typeface="Arial"/>
              <a:buChar char="•"/>
            </a:pPr>
            <a:endParaRPr lang="en-US" sz="1800" dirty="0" smtClean="0">
              <a:solidFill>
                <a:schemeClr val="tx1"/>
              </a:solidFill>
            </a:endParaRPr>
          </a:p>
          <a:p>
            <a:pPr>
              <a:buClr>
                <a:srgbClr val="C20D20"/>
              </a:buClr>
              <a:buFont typeface="Arial"/>
              <a:buChar char="•"/>
            </a:pPr>
            <a:r>
              <a:rPr lang="en-US" sz="1900" dirty="0" smtClean="0">
                <a:solidFill>
                  <a:schemeClr val="tx1"/>
                </a:solidFill>
              </a:rPr>
              <a:t>Introduction</a:t>
            </a:r>
          </a:p>
          <a:p>
            <a:pPr>
              <a:buClr>
                <a:srgbClr val="C20D20"/>
              </a:buClr>
              <a:buFont typeface="Arial"/>
              <a:buChar char="•"/>
            </a:pPr>
            <a:endParaRPr lang="en-US" sz="1900" dirty="0">
              <a:solidFill>
                <a:schemeClr val="tx1"/>
              </a:solidFill>
            </a:endParaRPr>
          </a:p>
          <a:p>
            <a:pPr>
              <a:buClr>
                <a:srgbClr val="C20D20"/>
              </a:buClr>
              <a:buFont typeface="Arial"/>
              <a:buChar char="•"/>
            </a:pPr>
            <a:r>
              <a:rPr lang="en-US" sz="1900" dirty="0" smtClean="0">
                <a:solidFill>
                  <a:schemeClr val="tx1"/>
                </a:solidFill>
              </a:rPr>
              <a:t>Summary of PCS Initiative</a:t>
            </a:r>
          </a:p>
          <a:p>
            <a:pPr>
              <a:buClr>
                <a:srgbClr val="C20D20"/>
              </a:buClr>
              <a:buFont typeface="Arial"/>
              <a:buChar char="•"/>
            </a:pPr>
            <a:endParaRPr lang="en-US" sz="1900" dirty="0">
              <a:solidFill>
                <a:schemeClr val="tx1"/>
              </a:solidFill>
            </a:endParaRPr>
          </a:p>
          <a:p>
            <a:pPr>
              <a:buClr>
                <a:srgbClr val="C20D20"/>
              </a:buClr>
              <a:buFont typeface="Arial"/>
              <a:buChar char="•"/>
            </a:pPr>
            <a:r>
              <a:rPr lang="en-US" sz="1900" dirty="0" smtClean="0">
                <a:solidFill>
                  <a:schemeClr val="tx1"/>
                </a:solidFill>
              </a:rPr>
              <a:t>The PCS </a:t>
            </a:r>
            <a:r>
              <a:rPr lang="en-US" sz="1900" dirty="0" err="1" smtClean="0">
                <a:solidFill>
                  <a:schemeClr val="tx1"/>
                </a:solidFill>
              </a:rPr>
              <a:t>Organisation</a:t>
            </a:r>
            <a:endParaRPr lang="en-US" sz="1900" dirty="0" smtClean="0">
              <a:solidFill>
                <a:schemeClr val="tx1"/>
              </a:solidFill>
            </a:endParaRPr>
          </a:p>
          <a:p>
            <a:pPr>
              <a:buClr>
                <a:srgbClr val="C20D20"/>
              </a:buClr>
              <a:buFont typeface="Arial"/>
              <a:buChar char="•"/>
            </a:pPr>
            <a:endParaRPr lang="en-US" sz="1900" dirty="0">
              <a:solidFill>
                <a:schemeClr val="tx1"/>
              </a:solidFill>
            </a:endParaRPr>
          </a:p>
          <a:p>
            <a:pPr>
              <a:buClr>
                <a:srgbClr val="C20D20"/>
              </a:buClr>
              <a:buFont typeface="Arial"/>
              <a:buChar char="•"/>
            </a:pPr>
            <a:r>
              <a:rPr lang="en-US" sz="1900" dirty="0" smtClean="0">
                <a:solidFill>
                  <a:schemeClr val="tx1"/>
                </a:solidFill>
              </a:rPr>
              <a:t>Summary of PCS Eligibility Criteria</a:t>
            </a:r>
          </a:p>
          <a:p>
            <a:pPr>
              <a:buClr>
                <a:srgbClr val="C20D20"/>
              </a:buClr>
              <a:buFont typeface="Arial"/>
              <a:buChar char="•"/>
            </a:pPr>
            <a:endParaRPr lang="en-US" sz="1900" dirty="0">
              <a:solidFill>
                <a:schemeClr val="tx1"/>
              </a:solidFill>
            </a:endParaRPr>
          </a:p>
          <a:p>
            <a:pPr>
              <a:buClr>
                <a:srgbClr val="C20D20"/>
              </a:buClr>
              <a:buFont typeface="Arial"/>
              <a:buChar char="•"/>
            </a:pPr>
            <a:r>
              <a:rPr lang="en-US" sz="1900" dirty="0" smtClean="0">
                <a:solidFill>
                  <a:schemeClr val="tx1"/>
                </a:solidFill>
              </a:rPr>
              <a:t>The Label Process: </a:t>
            </a:r>
          </a:p>
          <a:p>
            <a:pPr>
              <a:buFont typeface="Arial"/>
              <a:buChar char="•"/>
            </a:pPr>
            <a:endParaRPr lang="en-US" sz="1800" dirty="0" smtClean="0">
              <a:solidFill>
                <a:schemeClr val="tx1"/>
              </a:solidFill>
            </a:endParaRPr>
          </a:p>
          <a:p>
            <a:pPr lvl="1">
              <a:buClr>
                <a:srgbClr val="C20D20"/>
              </a:buClr>
              <a:buFont typeface="Lucida Grande"/>
              <a:buChar char="­"/>
            </a:pPr>
            <a:r>
              <a:rPr lang="en-US" sz="1700" dirty="0" smtClean="0"/>
              <a:t>High </a:t>
            </a:r>
            <a:r>
              <a:rPr lang="en-US" sz="1700" dirty="0"/>
              <a:t>level principles </a:t>
            </a:r>
          </a:p>
          <a:p>
            <a:pPr lvl="1">
              <a:buClr>
                <a:srgbClr val="C20D20"/>
              </a:buClr>
              <a:buFont typeface="Lucida Grande"/>
              <a:buChar char="­"/>
            </a:pPr>
            <a:r>
              <a:rPr lang="en-US" sz="1700" dirty="0"/>
              <a:t>Summary of Eligibility Criteria </a:t>
            </a:r>
          </a:p>
          <a:p>
            <a:pPr lvl="1">
              <a:buClr>
                <a:srgbClr val="C20D20"/>
              </a:buClr>
              <a:buFont typeface="Lucida Grande"/>
              <a:buChar char="­"/>
            </a:pPr>
            <a:r>
              <a:rPr lang="en-US" sz="1700" dirty="0"/>
              <a:t>Key Themes of PCS Process </a:t>
            </a:r>
          </a:p>
          <a:p>
            <a:pPr lvl="1">
              <a:buClr>
                <a:srgbClr val="C20D20"/>
              </a:buClr>
              <a:buFont typeface="Lucida Grande"/>
              <a:buChar char="­"/>
            </a:pPr>
            <a:r>
              <a:rPr lang="en-US" sz="1700" dirty="0" smtClean="0"/>
              <a:t>Nine </a:t>
            </a:r>
            <a:r>
              <a:rPr lang="en-US" sz="1700" dirty="0"/>
              <a:t>practical PCS </a:t>
            </a:r>
            <a:r>
              <a:rPr lang="en-US" sz="1700" dirty="0" smtClean="0"/>
              <a:t>Label Process Steps</a:t>
            </a:r>
          </a:p>
          <a:p>
            <a:pPr lvl="1">
              <a:buClr>
                <a:srgbClr val="C20D20"/>
              </a:buClr>
              <a:buFont typeface="Lucida Grande"/>
              <a:buChar char="­"/>
            </a:pPr>
            <a:endParaRPr lang="en-US" sz="1700" dirty="0" smtClean="0"/>
          </a:p>
          <a:p>
            <a:pPr>
              <a:buClr>
                <a:srgbClr val="C20D20"/>
              </a:buClr>
              <a:buFont typeface="Lucida Grande"/>
              <a:buChar char="­"/>
            </a:pPr>
            <a:r>
              <a:rPr lang="en-US" sz="1800" dirty="0" smtClean="0">
                <a:solidFill>
                  <a:srgbClr val="000000"/>
                </a:solidFill>
              </a:rPr>
              <a:t>Why Apply for the PCS Label</a:t>
            </a:r>
            <a:endParaRPr lang="en-US" sz="1800" dirty="0">
              <a:solidFill>
                <a:srgbClr val="000000"/>
              </a:solidFill>
            </a:endParaRPr>
          </a:p>
          <a:p>
            <a:pPr>
              <a:buClr>
                <a:srgbClr val="C20D20"/>
              </a:buClr>
              <a:buFont typeface="Lucida Grande"/>
              <a:buChar char="­"/>
            </a:pPr>
            <a:endParaRPr lang="en-US" sz="500" dirty="0" smtClean="0"/>
          </a:p>
          <a:p>
            <a:pPr lvl="1">
              <a:buClr>
                <a:srgbClr val="C20D20"/>
              </a:buClr>
              <a:buFont typeface="Lucida Grande"/>
              <a:buChar char="­"/>
            </a:pPr>
            <a:endParaRPr lang="en-US" sz="1700" dirty="0"/>
          </a:p>
          <a:p>
            <a:pPr lvl="1">
              <a:buClr>
                <a:srgbClr val="C20D20"/>
              </a:buClr>
              <a:buFont typeface="Lucida Grande"/>
              <a:buChar char="­"/>
            </a:pPr>
            <a:endParaRPr lang="en-US" sz="1700" dirty="0"/>
          </a:p>
          <a:p>
            <a:pPr marL="0" indent="0"/>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a:xfrm>
            <a:off x="300038" y="271991"/>
            <a:ext cx="6994739" cy="849336"/>
          </a:xfrm>
        </p:spPr>
        <p:txBody>
          <a:bodyPr/>
          <a:lstStyle/>
          <a:p>
            <a:r>
              <a:rPr lang="en-US" dirty="0" smtClean="0"/>
              <a:t>Agenda</a:t>
            </a:r>
            <a:endParaRPr lang="en-US" dirty="0"/>
          </a:p>
        </p:txBody>
      </p:sp>
      <p:sp>
        <p:nvSpPr>
          <p:cNvPr id="9" name="Text Placeholder 8"/>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025824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4960225"/>
          </a:xfrm>
        </p:spPr>
        <p:txBody>
          <a:bodyPr>
            <a:normAutofit fontScale="92500" lnSpcReduction="20000"/>
          </a:bodyPr>
          <a:lstStyle/>
          <a:p>
            <a:pPr marL="0" lvl="1" indent="0">
              <a:buNone/>
            </a:pPr>
            <a:endParaRPr lang="en-US" sz="1800" dirty="0">
              <a:solidFill>
                <a:srgbClr val="000000"/>
              </a:solidFill>
              <a:latin typeface="Arial"/>
              <a:cs typeface="Arial"/>
            </a:endParaRPr>
          </a:p>
          <a:p>
            <a:pPr marL="342900" lvl="1" indent="-342900">
              <a:buClr>
                <a:srgbClr val="C20D20"/>
              </a:buClr>
              <a:buFont typeface="Arial"/>
              <a:buChar char="•"/>
            </a:pPr>
            <a:r>
              <a:rPr lang="en-US" sz="1800" dirty="0" smtClean="0">
                <a:solidFill>
                  <a:srgbClr val="000000"/>
                </a:solidFill>
                <a:latin typeface="Arial"/>
                <a:cs typeface="Arial"/>
              </a:rPr>
              <a:t>Checklist Changes and Checklist Interpretations</a:t>
            </a:r>
          </a:p>
          <a:p>
            <a:pPr marL="342900" lvl="1" indent="-342900">
              <a:buFont typeface="Arial"/>
              <a:buChar char="•"/>
            </a:pPr>
            <a:endParaRPr lang="en-US" sz="1800" dirty="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Changes to the Checklist are subject to review by the PCS Market Committee and review and approval of the Board of PCS Association which meet on a quarterly basis</a:t>
            </a:r>
          </a:p>
          <a:p>
            <a:pPr marL="742950" lvl="2" indent="-342900">
              <a:buClr>
                <a:srgbClr val="C20D20"/>
              </a:buClr>
              <a:buFont typeface="Lucida Grande"/>
              <a:buChar char="-"/>
            </a:pPr>
            <a:endParaRPr lang="en-US" sz="1600" dirty="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An updated PCS Checklist is expected to be published in the next few days (after a review of the existing Checklist subsequent following a number of Checklist “test” and “live” runs) </a:t>
            </a:r>
          </a:p>
          <a:p>
            <a:pPr marL="742950" lvl="2" indent="-342900">
              <a:buClr>
                <a:srgbClr val="C20D20"/>
              </a:buClr>
              <a:buFont typeface="Lucida Grande"/>
              <a:buChar char="-"/>
            </a:pPr>
            <a:endParaRPr lang="en-US" sz="16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The PCS Secretariat may provide interpretations of the Checklist for Applicants subject that interpretations of a material nature will be passed to the PCS Market Committee and Board of PCS Association</a:t>
            </a:r>
          </a:p>
          <a:p>
            <a:pPr marL="742950" lvl="2" indent="-342900">
              <a:buClr>
                <a:srgbClr val="C20D20"/>
              </a:buClr>
              <a:buFont typeface="Lucida Grande"/>
              <a:buChar char="-"/>
            </a:pPr>
            <a:endParaRPr lang="en-US" sz="1600" dirty="0" smtClean="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Please see </a:t>
            </a:r>
            <a:r>
              <a:rPr lang="en-US" sz="1600" dirty="0" smtClean="0">
                <a:solidFill>
                  <a:srgbClr val="000000"/>
                </a:solidFill>
                <a:latin typeface="Arial"/>
                <a:cs typeface="Arial"/>
                <a:hlinkClick r:id="rId2"/>
              </a:rPr>
              <a:t>www.pcsmarket.org/the-label/interpretations</a:t>
            </a:r>
            <a:r>
              <a:rPr lang="en-US" sz="1600" dirty="0" smtClean="0">
                <a:solidFill>
                  <a:srgbClr val="000000"/>
                </a:solidFill>
                <a:latin typeface="Arial"/>
                <a:cs typeface="Arial"/>
              </a:rPr>
              <a:t> for a full list of PCS Checklist interpretations to assist the Applicant to correctly complete the Checklist and Originator Certificate</a:t>
            </a:r>
          </a:p>
          <a:p>
            <a:pPr marL="742950" lvl="2" indent="-342900">
              <a:buClr>
                <a:srgbClr val="C20D20"/>
              </a:buClr>
              <a:buFont typeface="Lucida Grande"/>
              <a:buChar char="-"/>
            </a:pPr>
            <a:endParaRPr lang="en-US" sz="1600" dirty="0">
              <a:solidFill>
                <a:srgbClr val="000000"/>
              </a:solidFill>
              <a:latin typeface="Arial"/>
              <a:cs typeface="Arial"/>
            </a:endParaRPr>
          </a:p>
          <a:p>
            <a:pPr marL="742950" lvl="2" indent="-342900">
              <a:buClr>
                <a:srgbClr val="C20D20"/>
              </a:buClr>
              <a:buFont typeface="Lucida Grande"/>
              <a:buChar char="-"/>
            </a:pPr>
            <a:r>
              <a:rPr lang="en-US" sz="1600" dirty="0" smtClean="0">
                <a:solidFill>
                  <a:srgbClr val="000000"/>
                </a:solidFill>
                <a:latin typeface="Arial"/>
                <a:cs typeface="Arial"/>
              </a:rPr>
              <a:t>A selection of relevant and recent interpretations of the checklist can be found in the following slides of this presentation</a:t>
            </a:r>
          </a:p>
          <a:p>
            <a:pPr marL="742950" lvl="2" indent="-342900">
              <a:buClr>
                <a:srgbClr val="C20D20"/>
              </a:buClr>
              <a:buFont typeface="Lucida Grande"/>
              <a:buChar char="-"/>
            </a:pPr>
            <a:endParaRPr lang="en-US" sz="1600" dirty="0" smtClean="0">
              <a:solidFill>
                <a:srgbClr val="000000"/>
              </a:solidFill>
              <a:latin typeface="Arial"/>
              <a:cs typeface="Arial"/>
            </a:endParaRPr>
          </a:p>
          <a:p>
            <a:pPr marL="342900" lvl="1" indent="-342900">
              <a:buFont typeface="Arial"/>
              <a:buChar char="•"/>
            </a:pPr>
            <a:endParaRPr lang="en-US" sz="1800" dirty="0">
              <a:solidFill>
                <a:srgbClr val="000000"/>
              </a:solidFill>
              <a:latin typeface="Arial"/>
              <a:cs typeface="Arial"/>
            </a:endParaRPr>
          </a:p>
          <a:p>
            <a:pPr marL="342900" lvl="1" indent="-342900">
              <a:buFont typeface="Arial"/>
              <a:buChar char="•"/>
            </a:pPr>
            <a:endParaRPr lang="en-US" sz="1800" dirty="0" smtClean="0">
              <a:solidFill>
                <a:srgbClr val="000000"/>
              </a:solidFill>
              <a:latin typeface="Arial"/>
              <a:cs typeface="Arial"/>
            </a:endParaRPr>
          </a:p>
          <a:p>
            <a:pPr marL="0" lvl="1" indent="0">
              <a:buNone/>
            </a:pPr>
            <a:endParaRPr lang="en-US" sz="1800" dirty="0" smtClean="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a:t>
            </a:r>
            <a:r>
              <a:rPr lang="en-US" dirty="0"/>
              <a:t>5</a:t>
            </a:r>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81811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93157112"/>
              </p:ext>
            </p:extLst>
          </p:nvPr>
        </p:nvGraphicFramePr>
        <p:xfrm>
          <a:off x="0" y="13510"/>
          <a:ext cx="9147378" cy="9557643"/>
        </p:xfrm>
        <a:graphic>
          <a:graphicData uri="http://schemas.openxmlformats.org/drawingml/2006/table">
            <a:tbl>
              <a:tblPr firstRow="1" bandRow="1">
                <a:tableStyleId>{0660B408-B3CF-4A94-85FC-2B1E0A45F4A2}</a:tableStyleId>
              </a:tblPr>
              <a:tblGrid>
                <a:gridCol w="2769885"/>
                <a:gridCol w="6377493"/>
              </a:tblGrid>
              <a:tr h="797088">
                <a:tc>
                  <a:txBody>
                    <a:bodyPr/>
                    <a:lstStyle/>
                    <a:p>
                      <a:r>
                        <a:rPr lang="en-US" dirty="0" smtClean="0"/>
                        <a:t>Checklist</a:t>
                      </a:r>
                      <a:endParaRPr lang="en-US" dirty="0">
                        <a:solidFill>
                          <a:srgbClr val="C20D20"/>
                        </a:solidFill>
                      </a:endParaRPr>
                    </a:p>
                  </a:txBody>
                  <a:tcPr>
                    <a:lnR w="12700" cap="flat" cmpd="sng" algn="ctr">
                      <a:solidFill>
                        <a:prstClr val="white">
                          <a:lumMod val="65000"/>
                        </a:prstClr>
                      </a:solidFill>
                      <a:prstDash val="solid"/>
                      <a:round/>
                      <a:headEnd type="none" w="med" len="med"/>
                      <a:tailEnd type="none" w="med" len="med"/>
                    </a:lnR>
                    <a:solidFill>
                      <a:srgbClr val="FF0000"/>
                    </a:solidFill>
                  </a:tcPr>
                </a:tc>
                <a:tc>
                  <a:txBody>
                    <a:bodyPr/>
                    <a:lstStyle/>
                    <a:p>
                      <a:r>
                        <a:rPr lang="en-US" dirty="0" smtClean="0"/>
                        <a:t>Interpretation</a:t>
                      </a:r>
                      <a:endParaRPr lang="en-US" dirty="0">
                        <a:solidFill>
                          <a:srgbClr val="C20D20"/>
                        </a:solidFill>
                      </a:endParaRPr>
                    </a:p>
                  </a:txBody>
                  <a:tcPr>
                    <a:lnL w="12700" cap="flat" cmpd="sng" algn="ctr">
                      <a:solidFill>
                        <a:prstClr val="white">
                          <a:lumMod val="65000"/>
                        </a:prstClr>
                      </a:solidFill>
                      <a:prstDash val="solid"/>
                      <a:round/>
                      <a:headEnd type="none" w="med" len="med"/>
                      <a:tailEnd type="none" w="med" len="med"/>
                    </a:lnL>
                    <a:solidFill>
                      <a:srgbClr val="FF0000"/>
                    </a:solidFill>
                  </a:tcPr>
                </a:tc>
              </a:tr>
              <a:tr h="973656">
                <a:tc>
                  <a:txBody>
                    <a:bodyPr/>
                    <a:lstStyle/>
                    <a:p>
                      <a:r>
                        <a:rPr lang="en-US" dirty="0" smtClean="0"/>
                        <a:t>Checklist Information Source</a:t>
                      </a:r>
                      <a:endParaRPr lang="en-US" dirty="0"/>
                    </a:p>
                  </a:txBody>
                  <a:tcPr>
                    <a:lnR w="12700" cap="flat" cmpd="sng" algn="ctr">
                      <a:solidFill>
                        <a:prstClr val="white">
                          <a:lumMod val="65000"/>
                        </a:prstClr>
                      </a:solidFill>
                      <a:prstDash val="solid"/>
                      <a:round/>
                      <a:headEnd type="none" w="med" len="med"/>
                      <a:tailEnd type="none" w="med" len="med"/>
                    </a:lnR>
                    <a:solidFill>
                      <a:schemeClr val="bg1">
                        <a:lumMod val="75000"/>
                      </a:schemeClr>
                    </a:solidFill>
                  </a:tcPr>
                </a:tc>
                <a:tc>
                  <a:txBody>
                    <a:bodyPr/>
                    <a:lstStyle/>
                    <a:p>
                      <a:r>
                        <a:rPr lang="en-US" dirty="0" smtClean="0"/>
                        <a:t>Some Checklist questions are required to be answered by reference to prospectus, some by Originator Certificate and some by a choice of either (until 15</a:t>
                      </a:r>
                      <a:r>
                        <a:rPr lang="en-US" baseline="30000" dirty="0" smtClean="0"/>
                        <a:t>th</a:t>
                      </a:r>
                      <a:r>
                        <a:rPr lang="en-US" dirty="0" smtClean="0"/>
                        <a:t> April 2013, after</a:t>
                      </a:r>
                      <a:r>
                        <a:rPr lang="en-US" baseline="0" dirty="0" smtClean="0"/>
                        <a:t> which for those questions prospectus only)</a:t>
                      </a:r>
                      <a:endParaRPr lang="en-US" dirty="0"/>
                    </a:p>
                  </a:txBody>
                  <a:tcPr>
                    <a:lnL w="12700" cap="flat" cmpd="sng" algn="ctr">
                      <a:solidFill>
                        <a:prstClr val="white">
                          <a:lumMod val="65000"/>
                        </a:prstClr>
                      </a:solidFill>
                      <a:prstDash val="solid"/>
                      <a:round/>
                      <a:headEnd type="none" w="med" len="med"/>
                      <a:tailEnd type="none" w="med" len="med"/>
                    </a:lnL>
                    <a:solidFill>
                      <a:schemeClr val="bg1">
                        <a:lumMod val="75000"/>
                      </a:schemeClr>
                    </a:solidFill>
                  </a:tcPr>
                </a:tc>
              </a:tr>
              <a:tr h="394872">
                <a:tc>
                  <a:txBody>
                    <a:bodyPr/>
                    <a:lstStyle/>
                    <a:p>
                      <a:r>
                        <a:rPr lang="en-US" dirty="0" smtClean="0"/>
                        <a:t>FX rate</a:t>
                      </a:r>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r>
                        <a:rPr lang="en-US" dirty="0" smtClean="0"/>
                        <a:t>Question 3 (d) (</a:t>
                      </a:r>
                      <a:r>
                        <a:rPr lang="en-US" dirty="0" err="1" smtClean="0"/>
                        <a:t>i</a:t>
                      </a:r>
                      <a:r>
                        <a:rPr lang="en-US" dirty="0" smtClean="0"/>
                        <a:t>)</a:t>
                      </a:r>
                      <a:r>
                        <a:rPr lang="en-US" baseline="0" dirty="0" smtClean="0"/>
                        <a:t> and others may require the provision of exchange rate information. FX rates for Checklist use will be made available from PCS Secretariat and PCS website</a:t>
                      </a:r>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36196">
                <a:tc>
                  <a:txBody>
                    <a:bodyPr/>
                    <a:lstStyle/>
                    <a:p>
                      <a:r>
                        <a:rPr lang="en-US" dirty="0" smtClean="0"/>
                        <a:t>Eligible Currencies</a:t>
                      </a:r>
                      <a:endParaRPr lang="en-US" dirty="0"/>
                    </a:p>
                  </a:txBody>
                  <a:tcPr>
                    <a:lnR w="12700" cap="flat" cmpd="sng" algn="ctr">
                      <a:solidFill>
                        <a:prstClr val="white">
                          <a:lumMod val="65000"/>
                        </a:prstClr>
                      </a:solidFill>
                      <a:prstDash val="solid"/>
                      <a:round/>
                      <a:headEnd type="none" w="med" len="med"/>
                      <a:tailEnd type="none" w="med" len="med"/>
                    </a:lnR>
                    <a:solidFill>
                      <a:schemeClr val="bg1">
                        <a:lumMod val="85000"/>
                      </a:schemeClr>
                    </a:solidFill>
                  </a:tcPr>
                </a:tc>
                <a:tc>
                  <a:txBody>
                    <a:bodyPr/>
                    <a:lstStyle/>
                    <a:p>
                      <a:r>
                        <a:rPr lang="en-US" dirty="0" smtClean="0"/>
                        <a:t>A list of Eligible currencies will be made available on the PCS website and from PCS Secretariat</a:t>
                      </a:r>
                      <a:endParaRPr lang="en-US" dirty="0"/>
                    </a:p>
                  </a:txBody>
                  <a:tcPr>
                    <a:lnL w="12700" cap="flat" cmpd="sng" algn="ctr">
                      <a:solidFill>
                        <a:prstClr val="white">
                          <a:lumMod val="65000"/>
                        </a:prstClr>
                      </a:solidFill>
                      <a:prstDash val="solid"/>
                      <a:round/>
                      <a:headEnd type="none" w="med" len="med"/>
                      <a:tailEnd type="none" w="med" len="med"/>
                    </a:lnL>
                    <a:solidFill>
                      <a:schemeClr val="bg1">
                        <a:lumMod val="85000"/>
                      </a:schemeClr>
                    </a:solidFill>
                  </a:tcPr>
                </a:tc>
              </a:tr>
              <a:tr h="394872">
                <a:tc>
                  <a:txBody>
                    <a:bodyPr/>
                    <a:lstStyle/>
                    <a:p>
                      <a:r>
                        <a:rPr lang="en-US" dirty="0" smtClean="0"/>
                        <a:t>Highest achievable ratings question 3 (a) (ii)</a:t>
                      </a:r>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r>
                        <a:rPr lang="en-US" dirty="0" smtClean="0"/>
                        <a:t>The required</a:t>
                      </a:r>
                      <a:r>
                        <a:rPr lang="en-US" baseline="0" dirty="0" smtClean="0"/>
                        <a:t> ratings levels will shortly be published on the PCS website for certain key European countries and otherwise available from PCS Secretariat </a:t>
                      </a:r>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r>
                        <a:rPr lang="en-US" dirty="0" smtClean="0"/>
                        <a:t>Question 5 (b) (</a:t>
                      </a:r>
                      <a:r>
                        <a:rPr lang="en-US" dirty="0" err="1" smtClean="0"/>
                        <a:t>i</a:t>
                      </a:r>
                      <a:r>
                        <a:rPr lang="en-US" dirty="0" smtClean="0"/>
                        <a:t>) and similar “prospectus…discloses reps, warranties…”</a:t>
                      </a:r>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r>
                        <a:rPr lang="en-US" dirty="0" smtClean="0"/>
                        <a:t>These questions simply require confirmation</a:t>
                      </a:r>
                      <a:r>
                        <a:rPr lang="en-US" baseline="0" dirty="0" smtClean="0"/>
                        <a:t> that the relevant representations, warranties, etc. are given rather than an analysis of the quality of them</a:t>
                      </a:r>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Domestic Market guidelines (“DMG”)</a:t>
                      </a:r>
                    </a:p>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present, DMG only</a:t>
                      </a:r>
                      <a:r>
                        <a:rPr lang="en-US" baseline="0" dirty="0" smtClean="0"/>
                        <a:t> include the DSA guidelines. The list may expand in the future</a:t>
                      </a:r>
                      <a:endParaRPr lang="en-US" dirty="0" smtClean="0"/>
                    </a:p>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630604">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bl>
          </a:graphicData>
        </a:graphic>
      </p:graphicFrame>
    </p:spTree>
    <p:extLst>
      <p:ext uri="{BB962C8B-B14F-4D97-AF65-F5344CB8AC3E}">
        <p14:creationId xmlns:p14="http://schemas.microsoft.com/office/powerpoint/2010/main" val="418052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49400877"/>
              </p:ext>
            </p:extLst>
          </p:nvPr>
        </p:nvGraphicFramePr>
        <p:xfrm>
          <a:off x="0" y="13510"/>
          <a:ext cx="9169169" cy="8943269"/>
        </p:xfrm>
        <a:graphic>
          <a:graphicData uri="http://schemas.openxmlformats.org/drawingml/2006/table">
            <a:tbl>
              <a:tblPr firstRow="1" bandRow="1">
                <a:tableStyleId>{0660B408-B3CF-4A94-85FC-2B1E0A45F4A2}</a:tableStyleId>
              </a:tblPr>
              <a:tblGrid>
                <a:gridCol w="2769885"/>
                <a:gridCol w="6399284"/>
              </a:tblGrid>
              <a:tr h="917306">
                <a:tc>
                  <a:txBody>
                    <a:bodyPr/>
                    <a:lstStyle/>
                    <a:p>
                      <a:r>
                        <a:rPr lang="en-US" dirty="0" smtClean="0"/>
                        <a:t>Checklist</a:t>
                      </a:r>
                      <a:endParaRPr lang="en-US" dirty="0">
                        <a:solidFill>
                          <a:srgbClr val="C20D20"/>
                        </a:solidFill>
                      </a:endParaRPr>
                    </a:p>
                  </a:txBody>
                  <a:tcPr>
                    <a:lnR w="12700" cap="flat" cmpd="sng" algn="ctr">
                      <a:solidFill>
                        <a:prstClr val="white">
                          <a:lumMod val="65000"/>
                        </a:prstClr>
                      </a:solidFill>
                      <a:prstDash val="solid"/>
                      <a:round/>
                      <a:headEnd type="none" w="med" len="med"/>
                      <a:tailEnd type="none" w="med" len="med"/>
                    </a:lnR>
                    <a:solidFill>
                      <a:srgbClr val="FF0000"/>
                    </a:solidFill>
                  </a:tcPr>
                </a:tc>
                <a:tc>
                  <a:txBody>
                    <a:bodyPr/>
                    <a:lstStyle/>
                    <a:p>
                      <a:r>
                        <a:rPr lang="en-US" dirty="0" smtClean="0"/>
                        <a:t>Interpretation</a:t>
                      </a:r>
                      <a:endParaRPr lang="en-US" dirty="0">
                        <a:solidFill>
                          <a:srgbClr val="C20D20"/>
                        </a:solidFill>
                      </a:endParaRPr>
                    </a:p>
                  </a:txBody>
                  <a:tcPr>
                    <a:lnL w="12700" cap="flat" cmpd="sng" algn="ctr">
                      <a:solidFill>
                        <a:prstClr val="white">
                          <a:lumMod val="65000"/>
                        </a:prstClr>
                      </a:solidFill>
                      <a:prstDash val="solid"/>
                      <a:round/>
                      <a:headEnd type="none" w="med" len="med"/>
                      <a:tailEnd type="none" w="med" len="med"/>
                    </a:lnL>
                    <a:solidFill>
                      <a:srgbClr val="FF0000"/>
                    </a:solidFill>
                  </a:tcPr>
                </a:tc>
              </a:tr>
              <a:tr h="973656">
                <a:tc>
                  <a:txBody>
                    <a:bodyPr/>
                    <a:lstStyle/>
                    <a:p>
                      <a:r>
                        <a:rPr lang="en-US" dirty="0" smtClean="0"/>
                        <a:t>Question 6 (b) (xvii) and other yes/no questions</a:t>
                      </a:r>
                      <a:endParaRPr lang="en-US" dirty="0"/>
                    </a:p>
                  </a:txBody>
                  <a:tcPr>
                    <a:lnR w="12700" cap="flat" cmpd="sng" algn="ctr">
                      <a:solidFill>
                        <a:prstClr val="white">
                          <a:lumMod val="65000"/>
                        </a:prstClr>
                      </a:solidFill>
                      <a:prstDash val="solid"/>
                      <a:round/>
                      <a:headEnd type="none" w="med" len="med"/>
                      <a:tailEnd type="none" w="med" len="med"/>
                    </a:lnR>
                    <a:solidFill>
                      <a:schemeClr val="bg1">
                        <a:lumMod val="75000"/>
                      </a:schemeClr>
                    </a:solidFill>
                  </a:tcPr>
                </a:tc>
                <a:tc>
                  <a:txBody>
                    <a:bodyPr/>
                    <a:lstStyle/>
                    <a:p>
                      <a:r>
                        <a:rPr lang="en-US" dirty="0" smtClean="0"/>
                        <a:t>The responses are only “yes, plus reference” or “no”. Partial or not applicable</a:t>
                      </a:r>
                      <a:r>
                        <a:rPr lang="en-US" baseline="0" dirty="0" smtClean="0"/>
                        <a:t> responses are not permitted</a:t>
                      </a:r>
                      <a:endParaRPr lang="en-US" dirty="0"/>
                    </a:p>
                  </a:txBody>
                  <a:tcPr>
                    <a:lnL w="12700" cap="flat" cmpd="sng" algn="ctr">
                      <a:solidFill>
                        <a:prstClr val="white">
                          <a:lumMod val="65000"/>
                        </a:prstClr>
                      </a:solidFill>
                      <a:prstDash val="solid"/>
                      <a:round/>
                      <a:headEnd type="none" w="med" len="med"/>
                      <a:tailEnd type="none" w="med" len="med"/>
                    </a:lnL>
                    <a:solidFill>
                      <a:schemeClr val="bg1">
                        <a:lumMod val="75000"/>
                      </a:schemeClr>
                    </a:solidFill>
                  </a:tcPr>
                </a:tc>
              </a:tr>
              <a:tr h="394872">
                <a:tc>
                  <a:txBody>
                    <a:bodyPr/>
                    <a:lstStyle/>
                    <a:p>
                      <a:r>
                        <a:rPr lang="en-US" dirty="0" smtClean="0"/>
                        <a:t>“As far as the Originator is aware”</a:t>
                      </a:r>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r>
                        <a:rPr lang="en-US" dirty="0" smtClean="0"/>
                        <a:t>This response can be used for certain questions involving</a:t>
                      </a:r>
                      <a:r>
                        <a:rPr lang="en-US" baseline="0" dirty="0" smtClean="0"/>
                        <a:t> statements of fact</a:t>
                      </a:r>
                      <a:r>
                        <a:rPr lang="en-US" dirty="0" smtClean="0"/>
                        <a:t> e.g. question 3 (e) (xvii). Further information is available on the PCS website or from PCS Secretariat</a:t>
                      </a:r>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361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Specified date</a:t>
                      </a:r>
                    </a:p>
                    <a:p>
                      <a:endParaRPr lang="en-US" dirty="0"/>
                    </a:p>
                  </a:txBody>
                  <a:tcPr>
                    <a:lnR w="12700" cap="flat" cmpd="sng" algn="ctr">
                      <a:solidFill>
                        <a:prstClr val="white">
                          <a:lumMod val="65000"/>
                        </a:prstClr>
                      </a:solidFill>
                      <a:prstDash val="solid"/>
                      <a:round/>
                      <a:headEnd type="none" w="med" len="med"/>
                      <a:tailEnd type="none" w="med" len="med"/>
                    </a:ln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 hard date (subject</a:t>
                      </a:r>
                      <a:r>
                        <a:rPr lang="en-US" baseline="0" dirty="0" smtClean="0"/>
                        <a:t> to possible amendment next few days)</a:t>
                      </a:r>
                      <a:r>
                        <a:rPr lang="en-US" dirty="0" smtClean="0"/>
                        <a:t> but please be careful to ensure</a:t>
                      </a:r>
                      <a:r>
                        <a:rPr lang="en-US" baseline="0" dirty="0" smtClean="0"/>
                        <a:t> Specified Dates are within use</a:t>
                      </a:r>
                      <a:endParaRPr lang="en-US" dirty="0" smtClean="0"/>
                    </a:p>
                  </a:txBody>
                  <a:tcPr>
                    <a:lnL w="12700" cap="flat" cmpd="sng" algn="ctr">
                      <a:solidFill>
                        <a:prstClr val="white">
                          <a:lumMod val="65000"/>
                        </a:prstClr>
                      </a:solidFill>
                      <a:prstDash val="solid"/>
                      <a:round/>
                      <a:headEnd type="none" w="med" len="med"/>
                      <a:tailEnd type="none" w="med" len="med"/>
                    </a:lnL>
                    <a:solidFill>
                      <a:schemeClr val="bg1">
                        <a:lumMod val="85000"/>
                      </a:schemeClr>
                    </a:solidFill>
                  </a:tcPr>
                </a:tc>
              </a:tr>
              <a:tr h="394872">
                <a:tc>
                  <a:txBody>
                    <a:bodyPr/>
                    <a:lstStyle/>
                    <a:p>
                      <a:r>
                        <a:rPr lang="en-US" dirty="0" smtClean="0"/>
                        <a:t>Question 3 (b) (iv) ratings triggers</a:t>
                      </a:r>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r>
                        <a:rPr lang="en-US" dirty="0" smtClean="0"/>
                        <a:t>This question only requires certain information where triggers exist</a:t>
                      </a:r>
                      <a:r>
                        <a:rPr lang="en-US" baseline="0" dirty="0" smtClean="0"/>
                        <a:t> or a statement that none exist. In transactions where triggers exist, information is not required on aspects of those transactions where no triggers exist </a:t>
                      </a:r>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3 (e) (vii)  definition of default</a:t>
                      </a:r>
                    </a:p>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Default is not a defined term at present and is determined by the use given in the relevant prospectus</a:t>
                      </a:r>
                    </a:p>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r h="394872">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chemeClr val="bg1"/>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chemeClr val="bg1"/>
                    </a:solidFill>
                  </a:tcPr>
                </a:tc>
              </a:tr>
              <a:tr h="630604">
                <a:tc>
                  <a:txBody>
                    <a:bodyPr/>
                    <a:lstStyle/>
                    <a:p>
                      <a:endParaRPr lang="en-US" dirty="0"/>
                    </a:p>
                  </a:txBody>
                  <a:tcPr>
                    <a:lnR w="12700" cap="flat" cmpd="sng" algn="ctr">
                      <a:solidFill>
                        <a:prstClr val="white">
                          <a:lumMod val="65000"/>
                        </a:prstClr>
                      </a:solidFill>
                      <a:prstDash val="solid"/>
                      <a:round/>
                      <a:headEnd type="none" w="med" len="med"/>
                      <a:tailEnd type="none" w="med" len="med"/>
                    </a:lnR>
                    <a:solidFill>
                      <a:srgbClr val="D9D9D9"/>
                    </a:solidFill>
                  </a:tcPr>
                </a:tc>
                <a:tc>
                  <a:txBody>
                    <a:bodyPr/>
                    <a:lstStyle/>
                    <a:p>
                      <a:endParaRPr lang="en-US" dirty="0"/>
                    </a:p>
                  </a:txBody>
                  <a:tcPr>
                    <a:lnL w="12700" cap="flat" cmpd="sng" algn="ctr">
                      <a:solidFill>
                        <a:prstClr val="white">
                          <a:lumMod val="65000"/>
                        </a:prstClr>
                      </a:solidFill>
                      <a:prstDash val="solid"/>
                      <a:round/>
                      <a:headEnd type="none" w="med" len="med"/>
                      <a:tailEnd type="none" w="med" len="med"/>
                    </a:lnL>
                    <a:solidFill>
                      <a:srgbClr val="D9D9D9"/>
                    </a:solidFill>
                  </a:tcPr>
                </a:tc>
              </a:tr>
            </a:tbl>
          </a:graphicData>
        </a:graphic>
      </p:graphicFrame>
    </p:spTree>
    <p:extLst>
      <p:ext uri="{BB962C8B-B14F-4D97-AF65-F5344CB8AC3E}">
        <p14:creationId xmlns:p14="http://schemas.microsoft.com/office/powerpoint/2010/main" val="362932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2"/>
            <a:ext cx="6995028" cy="4935321"/>
          </a:xfrm>
        </p:spPr>
        <p:txBody>
          <a:bodyPr>
            <a:normAutofit lnSpcReduction="10000"/>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solidFill>
                  <a:srgbClr val="000000"/>
                </a:solidFill>
                <a:latin typeface="Arial"/>
                <a:cs typeface="Arial"/>
              </a:rPr>
              <a:t>Issues and disputes with the Checklist, Originator Certificate and/or Prospectus</a:t>
            </a:r>
          </a:p>
          <a:p>
            <a:pPr marL="742950" lvl="2" indent="-342900"/>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An Application may be rejected for a number of reasons including:</a:t>
            </a:r>
          </a:p>
          <a:p>
            <a:pPr marL="1200150" lvl="3" indent="-342900">
              <a:buFont typeface="Courier New"/>
              <a:buChar char="o"/>
            </a:pPr>
            <a:r>
              <a:rPr lang="en-US" sz="1400" dirty="0" smtClean="0">
                <a:solidFill>
                  <a:srgbClr val="000000"/>
                </a:solidFill>
                <a:latin typeface="Arial"/>
                <a:cs typeface="Arial"/>
              </a:rPr>
              <a:t>Checklist not in acceptable form</a:t>
            </a:r>
            <a:endParaRPr lang="en-US" sz="1400" dirty="0">
              <a:solidFill>
                <a:srgbClr val="000000"/>
              </a:solidFill>
              <a:latin typeface="Arial"/>
              <a:cs typeface="Arial"/>
            </a:endParaRPr>
          </a:p>
          <a:p>
            <a:pPr marL="1200150" lvl="3" indent="-342900">
              <a:buFont typeface="Courier New"/>
              <a:buChar char="o"/>
            </a:pPr>
            <a:r>
              <a:rPr lang="en-US" sz="1400" dirty="0" smtClean="0">
                <a:solidFill>
                  <a:srgbClr val="000000"/>
                </a:solidFill>
                <a:latin typeface="Arial"/>
                <a:cs typeface="Arial"/>
              </a:rPr>
              <a:t>Originator Certificate not in acceptable form</a:t>
            </a:r>
          </a:p>
          <a:p>
            <a:pPr marL="1200150" lvl="3" indent="-342900">
              <a:buFont typeface="Courier New"/>
              <a:buChar char="o"/>
            </a:pPr>
            <a:r>
              <a:rPr lang="en-US" sz="1400" dirty="0" smtClean="0">
                <a:solidFill>
                  <a:srgbClr val="000000"/>
                </a:solidFill>
                <a:latin typeface="Arial"/>
                <a:cs typeface="Arial"/>
              </a:rPr>
              <a:t>Prospectus not in acceptable form</a:t>
            </a:r>
          </a:p>
          <a:p>
            <a:pPr marL="1200150" lvl="3" indent="-342900">
              <a:buFont typeface="Courier New"/>
              <a:buChar char="o"/>
            </a:pPr>
            <a:r>
              <a:rPr lang="en-US" sz="1400" dirty="0" smtClean="0">
                <a:solidFill>
                  <a:srgbClr val="000000"/>
                </a:solidFill>
                <a:latin typeface="Arial"/>
                <a:cs typeface="Arial"/>
              </a:rPr>
              <a:t>Reputational issues</a:t>
            </a:r>
          </a:p>
          <a:p>
            <a:pPr marL="742950" lvl="2" indent="-342900"/>
            <a:endParaRPr lang="en-US" sz="1800" dirty="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PCS Secretariat, the Screening Partner will discuss, in good faith, solutions to the problem/s with a view to amending the documentation into an acceptable form</a:t>
            </a:r>
          </a:p>
          <a:p>
            <a:pPr marL="742950" lvl="2" indent="-342900">
              <a:buClr>
                <a:srgbClr val="C20D20"/>
              </a:buClr>
              <a:buFont typeface="Lucida Grande"/>
              <a:buChar char="-"/>
            </a:pPr>
            <a:endParaRPr lang="en-US" sz="1400" dirty="0">
              <a:solidFill>
                <a:srgbClr val="000000"/>
              </a:solidFill>
              <a:latin typeface="Arial"/>
              <a:cs typeface="Arial"/>
            </a:endParaRPr>
          </a:p>
          <a:p>
            <a:pPr marL="742950" lvl="2" indent="-342900">
              <a:buClr>
                <a:srgbClr val="C20D20"/>
              </a:buClr>
              <a:buFont typeface="Lucida Grande"/>
              <a:buChar char="-"/>
            </a:pPr>
            <a:r>
              <a:rPr lang="en-US" sz="1400" dirty="0">
                <a:latin typeface="Arial"/>
                <a:cs typeface="Arial"/>
              </a:rPr>
              <a:t>M</a:t>
            </a:r>
            <a:r>
              <a:rPr lang="en-US" sz="1400" dirty="0" smtClean="0">
                <a:latin typeface="Arial"/>
                <a:cs typeface="Arial"/>
              </a:rPr>
              <a:t>atters </a:t>
            </a:r>
            <a:r>
              <a:rPr lang="en-US" sz="1400" dirty="0">
                <a:latin typeface="Arial"/>
                <a:cs typeface="Arial"/>
              </a:rPr>
              <a:t>relating to the interpretation of the labeling criteria will be determined by the Head of the PCS </a:t>
            </a:r>
            <a:r>
              <a:rPr lang="en-US" sz="1400" dirty="0" smtClean="0">
                <a:latin typeface="Arial"/>
                <a:cs typeface="Arial"/>
              </a:rPr>
              <a:t>Secretariat</a:t>
            </a:r>
            <a:endParaRPr lang="en-US" sz="1400" dirty="0">
              <a:latin typeface="Arial"/>
              <a:cs typeface="Arial"/>
            </a:endParaRPr>
          </a:p>
          <a:p>
            <a:pPr marL="742950" lvl="2" indent="-342900">
              <a:buClr>
                <a:srgbClr val="C20D20"/>
              </a:buClr>
              <a:buFont typeface="Lucida Grande"/>
              <a:buChar char="-"/>
            </a:pPr>
            <a:endParaRPr lang="en-US" sz="1400" dirty="0">
              <a:solidFill>
                <a:srgbClr val="000000"/>
              </a:solidFill>
              <a:latin typeface="Arial"/>
              <a:cs typeface="Arial"/>
            </a:endParaRPr>
          </a:p>
          <a:p>
            <a:pPr marL="742950" lvl="2" indent="-342900">
              <a:buClr>
                <a:srgbClr val="C20D20"/>
              </a:buClr>
              <a:buFont typeface="Lucida Grande"/>
              <a:buChar char="-"/>
            </a:pPr>
            <a:r>
              <a:rPr lang="en-US" sz="1400" dirty="0">
                <a:latin typeface="Arial"/>
                <a:cs typeface="Arial"/>
              </a:rPr>
              <a:t>If the Applicant does not accept the determination of the Head of the PCS Secretariat, it shall be entitled to lodge an appeal with the PCS Market </a:t>
            </a:r>
            <a:r>
              <a:rPr lang="en-US" sz="1400" dirty="0" smtClean="0">
                <a:latin typeface="Arial"/>
                <a:cs typeface="Arial"/>
              </a:rPr>
              <a:t>Committee</a:t>
            </a:r>
            <a:endParaRPr lang="en-US" sz="1400" dirty="0">
              <a:latin typeface="Arial"/>
              <a:cs typeface="Arial"/>
            </a:endParaRPr>
          </a:p>
          <a:p>
            <a:pPr marL="742950" lvl="2" indent="-342900"/>
            <a:endParaRPr lang="en-US" sz="14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400050" lvl="2" indent="0">
              <a:buNone/>
            </a:pPr>
            <a:endParaRPr lang="en-US" sz="1400" dirty="0" smtClean="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6</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50219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400050" lvl="2" indent="0">
              <a:buNone/>
            </a:pPr>
            <a:endParaRPr lang="en-US" sz="1400" dirty="0" smtClean="0">
              <a:solidFill>
                <a:srgbClr val="000000"/>
              </a:solidFill>
              <a:latin typeface="Arial"/>
              <a:cs typeface="Arial"/>
            </a:endParaRPr>
          </a:p>
          <a:p>
            <a:pPr marL="742950" lvl="2" indent="-342900">
              <a:buClr>
                <a:srgbClr val="C20D20"/>
              </a:buClr>
            </a:pPr>
            <a:r>
              <a:rPr lang="en-US" sz="1800" dirty="0" smtClean="0">
                <a:solidFill>
                  <a:srgbClr val="000000"/>
                </a:solidFill>
                <a:latin typeface="Arial"/>
                <a:cs typeface="Arial"/>
              </a:rPr>
              <a:t>Following the judgment of the PCS Market Committee, the Applicant may make a final appeal to the but only on grounds of procedure or natural justice</a:t>
            </a:r>
          </a:p>
          <a:p>
            <a:pPr marL="742950" lvl="2" indent="-342900">
              <a:buClr>
                <a:srgbClr val="C20D20"/>
              </a:buClr>
            </a:pPr>
            <a:endParaRPr lang="en-US" sz="1800" dirty="0">
              <a:solidFill>
                <a:srgbClr val="000000"/>
              </a:solidFill>
              <a:latin typeface="Arial"/>
              <a:cs typeface="Arial"/>
            </a:endParaRPr>
          </a:p>
          <a:p>
            <a:pPr marL="742950" lvl="2" indent="-342900">
              <a:buClr>
                <a:srgbClr val="C20D20"/>
              </a:buClr>
            </a:pPr>
            <a:r>
              <a:rPr lang="en-US" sz="1800" dirty="0" smtClean="0">
                <a:solidFill>
                  <a:srgbClr val="000000"/>
                </a:solidFill>
                <a:latin typeface="Arial"/>
                <a:cs typeface="Arial"/>
              </a:rPr>
              <a:t>Please see full process in relation to problems and appeals in the PCS Procedures Manual or go to </a:t>
            </a:r>
            <a:r>
              <a:rPr lang="en-US" sz="1800" u="sng" dirty="0" err="1" smtClean="0">
                <a:solidFill>
                  <a:srgbClr val="0000FF"/>
                </a:solidFill>
                <a:latin typeface="Arial"/>
                <a:cs typeface="Arial"/>
              </a:rPr>
              <a:t>www.pcsmarket.org</a:t>
            </a:r>
            <a:r>
              <a:rPr lang="en-US" sz="1800" u="sng" dirty="0" smtClean="0">
                <a:solidFill>
                  <a:srgbClr val="0000FF"/>
                </a:solidFill>
                <a:latin typeface="Arial"/>
                <a:cs typeface="Arial"/>
              </a:rPr>
              <a:t>/the-label/downloads</a:t>
            </a:r>
          </a:p>
          <a:p>
            <a:pPr marL="742950" lvl="2" indent="-342900">
              <a:buClr>
                <a:srgbClr val="C20D20"/>
              </a:buClr>
            </a:pPr>
            <a:endParaRPr lang="en-US" sz="1600" dirty="0">
              <a:solidFill>
                <a:srgbClr val="0000FF"/>
              </a:solidFill>
              <a:latin typeface="Arial"/>
              <a:cs typeface="Arial"/>
            </a:endParaRPr>
          </a:p>
          <a:p>
            <a:pPr marL="742950" lvl="2" indent="-342900"/>
            <a:endParaRPr lang="en-US" sz="14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400050" lvl="2" indent="0">
              <a:buNone/>
            </a:pPr>
            <a:endParaRPr lang="en-US" sz="1400" dirty="0" smtClean="0">
              <a:solidFill>
                <a:srgbClr val="000000"/>
              </a:solidFill>
              <a:latin typeface="Arial"/>
              <a:cs typeface="Arial"/>
            </a:endParaRP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6</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27854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solidFill>
                  <a:srgbClr val="000000"/>
                </a:solidFill>
                <a:latin typeface="Arial"/>
                <a:cs typeface="Arial"/>
              </a:rPr>
              <a:t>Awarding the label</a:t>
            </a:r>
          </a:p>
          <a:p>
            <a:pPr marL="0" lvl="1" indent="0">
              <a:buNone/>
            </a:pPr>
            <a:endParaRPr lang="en-US" sz="18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When the Screening Partner has completed its checks, it will send a letter to PCS Secretariat advising that the checklist has been fully and correctly filed out or there certain issues that cannot be resolved</a:t>
            </a: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PCS will review the application and confirmation that the application, if accepted, will be sent within one </a:t>
            </a:r>
            <a:r>
              <a:rPr lang="en-US" sz="1400" dirty="0">
                <a:solidFill>
                  <a:srgbClr val="000000"/>
                </a:solidFill>
                <a:latin typeface="Arial"/>
                <a:cs typeface="Arial"/>
              </a:rPr>
              <a:t>L</a:t>
            </a:r>
            <a:r>
              <a:rPr lang="en-US" sz="1400" dirty="0" smtClean="0">
                <a:solidFill>
                  <a:srgbClr val="000000"/>
                </a:solidFill>
                <a:latin typeface="Arial"/>
                <a:cs typeface="Arial"/>
              </a:rPr>
              <a:t>ondon business day</a:t>
            </a: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In the case of material issues or new technical issues, assets, jurisdictions, applicant or arranger, a verbal conversation may be necessary to discuss and review those issues and/or check that all initial checklist points have been checked and are in order or will be checked and will likely be in order.</a:t>
            </a: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a:t>
            </a:r>
            <a:r>
              <a:rPr lang="en-US" dirty="0"/>
              <a:t>7</a:t>
            </a:r>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96285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2"/>
            <a:ext cx="6995028" cy="5184363"/>
          </a:xfrm>
        </p:spPr>
        <p:txBody>
          <a:bodyPr>
            <a:normAutofit fontScale="55000" lnSpcReduction="20000"/>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3300" dirty="0" smtClean="0">
                <a:solidFill>
                  <a:srgbClr val="000000"/>
                </a:solidFill>
                <a:latin typeface="Arial"/>
                <a:cs typeface="Arial"/>
              </a:rPr>
              <a:t>PCS Label fees</a:t>
            </a:r>
          </a:p>
          <a:p>
            <a:pPr marL="0" lvl="1" indent="0">
              <a:buClr>
                <a:srgbClr val="C20D20"/>
              </a:buClr>
              <a:buNone/>
            </a:pPr>
            <a:endParaRPr lang="en-US" sz="1800" dirty="0" smtClean="0">
              <a:solidFill>
                <a:srgbClr val="000000"/>
              </a:solidFill>
              <a:latin typeface="Arial"/>
              <a:cs typeface="Arial"/>
            </a:endParaRPr>
          </a:p>
          <a:p>
            <a:pPr lvl="1">
              <a:buClr>
                <a:srgbClr val="C20D20"/>
              </a:buClr>
            </a:pPr>
            <a:r>
              <a:rPr lang="en-US" sz="2500" dirty="0">
                <a:solidFill>
                  <a:schemeClr val="tx1"/>
                </a:solidFill>
                <a:latin typeface="Arial"/>
                <a:cs typeface="Arial"/>
              </a:rPr>
              <a:t>The fees for the PCS Label shall be payable in Euros or Pounds Sterling depending on the currency in which the securities are </a:t>
            </a:r>
            <a:r>
              <a:rPr lang="en-US" sz="2500" dirty="0" smtClean="0">
                <a:solidFill>
                  <a:schemeClr val="tx1"/>
                </a:solidFill>
                <a:latin typeface="Arial"/>
                <a:cs typeface="Arial"/>
              </a:rPr>
              <a:t>denominated </a:t>
            </a:r>
          </a:p>
          <a:p>
            <a:pPr lvl="1">
              <a:buClr>
                <a:srgbClr val="C20D20"/>
              </a:buClr>
            </a:pPr>
            <a:endParaRPr lang="en-US" sz="2500" dirty="0">
              <a:solidFill>
                <a:schemeClr val="tx1"/>
              </a:solidFill>
              <a:latin typeface="Arial"/>
              <a:cs typeface="Arial"/>
            </a:endParaRPr>
          </a:p>
          <a:p>
            <a:pPr lvl="1">
              <a:buClr>
                <a:srgbClr val="C20D20"/>
              </a:buClr>
            </a:pPr>
            <a:r>
              <a:rPr lang="en-US" sz="2500" dirty="0">
                <a:solidFill>
                  <a:schemeClr val="tx1"/>
                </a:solidFill>
                <a:latin typeface="Arial"/>
                <a:cs typeface="Arial"/>
              </a:rPr>
              <a:t>The fees become payable as soon as a checklist is received by a Screening Partner irrespective of whether the PCS Label is awarded. </a:t>
            </a:r>
            <a:r>
              <a:rPr lang="en-US" sz="2500" dirty="0" smtClean="0">
                <a:solidFill>
                  <a:schemeClr val="tx1"/>
                </a:solidFill>
                <a:latin typeface="Arial"/>
                <a:cs typeface="Arial"/>
              </a:rPr>
              <a:t>Payment should be made by the Applicant within 30 days of receiving an invoice which is typically sent around closing date </a:t>
            </a:r>
          </a:p>
          <a:p>
            <a:pPr lvl="1">
              <a:buClr>
                <a:srgbClr val="C20D20"/>
              </a:buClr>
            </a:pPr>
            <a:endParaRPr lang="en-US" sz="2500" dirty="0">
              <a:solidFill>
                <a:schemeClr val="tx1"/>
              </a:solidFill>
              <a:latin typeface="Arial"/>
              <a:cs typeface="Arial"/>
            </a:endParaRPr>
          </a:p>
          <a:p>
            <a:pPr lvl="1">
              <a:buClr>
                <a:srgbClr val="C20D20"/>
              </a:buClr>
            </a:pPr>
            <a:r>
              <a:rPr lang="en-US" sz="2500" dirty="0">
                <a:solidFill>
                  <a:schemeClr val="tx1"/>
                </a:solidFill>
                <a:latin typeface="Arial"/>
                <a:cs typeface="Arial"/>
              </a:rPr>
              <a:t>The PCS Label fee, if denominated in Euros is: Euro 9,650 + VAT (if applicable</a:t>
            </a:r>
            <a:r>
              <a:rPr lang="en-US" sz="2500" dirty="0" smtClean="0">
                <a:solidFill>
                  <a:schemeClr val="tx1"/>
                </a:solidFill>
                <a:latin typeface="Arial"/>
                <a:cs typeface="Arial"/>
              </a:rPr>
              <a:t>); The </a:t>
            </a:r>
            <a:r>
              <a:rPr lang="en-US" sz="2500" dirty="0">
                <a:solidFill>
                  <a:schemeClr val="tx1"/>
                </a:solidFill>
                <a:latin typeface="Arial"/>
                <a:cs typeface="Arial"/>
              </a:rPr>
              <a:t>PCS Label fee, if denominated in GBP is: GBP 7,500. + VAT (if applicable</a:t>
            </a:r>
            <a:r>
              <a:rPr lang="en-US" sz="2500" dirty="0" smtClean="0">
                <a:solidFill>
                  <a:schemeClr val="tx1"/>
                </a:solidFill>
                <a:latin typeface="Arial"/>
                <a:cs typeface="Arial"/>
              </a:rPr>
              <a:t>)</a:t>
            </a:r>
          </a:p>
          <a:p>
            <a:pPr lvl="1">
              <a:buClr>
                <a:srgbClr val="C20D20"/>
              </a:buClr>
            </a:pPr>
            <a:endParaRPr lang="en-US" sz="2500" dirty="0" smtClean="0">
              <a:solidFill>
                <a:schemeClr val="tx1"/>
              </a:solidFill>
              <a:latin typeface="Arial"/>
              <a:cs typeface="Arial"/>
            </a:endParaRPr>
          </a:p>
          <a:p>
            <a:pPr lvl="1">
              <a:buClr>
                <a:srgbClr val="C20D20"/>
              </a:buClr>
            </a:pPr>
            <a:r>
              <a:rPr lang="en-US" sz="2500" dirty="0" smtClean="0">
                <a:solidFill>
                  <a:schemeClr val="tx1"/>
                </a:solidFill>
                <a:latin typeface="Arial"/>
                <a:cs typeface="Arial"/>
              </a:rPr>
              <a:t>From </a:t>
            </a:r>
            <a:r>
              <a:rPr lang="en-US" sz="2500" dirty="0">
                <a:solidFill>
                  <a:schemeClr val="tx1"/>
                </a:solidFill>
                <a:latin typeface="Arial"/>
                <a:cs typeface="Arial"/>
              </a:rPr>
              <a:t>the start of 2015, an annual maintenance fee will be charged for each transaction </a:t>
            </a:r>
            <a:r>
              <a:rPr lang="en-US" sz="2500" dirty="0" smtClean="0">
                <a:solidFill>
                  <a:schemeClr val="tx1"/>
                </a:solidFill>
                <a:latin typeface="Arial"/>
                <a:cs typeface="Arial"/>
              </a:rPr>
              <a:t>receiving </a:t>
            </a:r>
            <a:r>
              <a:rPr lang="en-US" sz="2500" dirty="0">
                <a:solidFill>
                  <a:schemeClr val="tx1"/>
                </a:solidFill>
                <a:latin typeface="Arial"/>
                <a:cs typeface="Arial"/>
              </a:rPr>
              <a:t>the label after April </a:t>
            </a:r>
            <a:r>
              <a:rPr lang="en-US" sz="2500" dirty="0" smtClean="0">
                <a:solidFill>
                  <a:schemeClr val="tx1"/>
                </a:solidFill>
                <a:latin typeface="Arial"/>
                <a:cs typeface="Arial"/>
              </a:rPr>
              <a:t>30, 2013 o</a:t>
            </a:r>
            <a:r>
              <a:rPr lang="en-US" sz="2500" dirty="0" smtClean="0">
                <a:latin typeface="Arial"/>
                <a:cs typeface="Arial"/>
              </a:rPr>
              <a:t>f </a:t>
            </a:r>
            <a:r>
              <a:rPr lang="en-US" sz="2500" dirty="0">
                <a:latin typeface="Arial"/>
                <a:cs typeface="Arial"/>
              </a:rPr>
              <a:t>GBP 5,000 or Euro 6,000 </a:t>
            </a:r>
            <a:r>
              <a:rPr lang="en-US" sz="2500" dirty="0" smtClean="0">
                <a:latin typeface="Arial"/>
                <a:cs typeface="Arial"/>
              </a:rPr>
              <a:t>+ VAT (if applicable)</a:t>
            </a:r>
          </a:p>
          <a:p>
            <a:pPr lvl="1">
              <a:buClr>
                <a:srgbClr val="C20D20"/>
              </a:buClr>
            </a:pPr>
            <a:endParaRPr lang="en-US" sz="2500" dirty="0" smtClean="0">
              <a:solidFill>
                <a:schemeClr val="tx1"/>
              </a:solidFill>
              <a:latin typeface="Arial"/>
              <a:cs typeface="Arial"/>
            </a:endParaRPr>
          </a:p>
          <a:p>
            <a:pPr lvl="1">
              <a:buClr>
                <a:srgbClr val="C20D20"/>
              </a:buClr>
            </a:pPr>
            <a:r>
              <a:rPr lang="en-US" sz="2500" dirty="0">
                <a:latin typeface="Arial"/>
                <a:cs typeface="Arial"/>
              </a:rPr>
              <a:t>For the full terms and conditions regarding fees and the PCS Label, please consult the PCS Terms and </a:t>
            </a:r>
            <a:r>
              <a:rPr lang="en-US" sz="2500" dirty="0" smtClean="0">
                <a:latin typeface="Arial"/>
                <a:cs typeface="Arial"/>
              </a:rPr>
              <a:t>Conditions and the PCS policies and procedures manual or visit </a:t>
            </a:r>
            <a:r>
              <a:rPr lang="en-US" sz="2500" dirty="0" smtClean="0">
                <a:solidFill>
                  <a:srgbClr val="0000FF"/>
                </a:solidFill>
                <a:latin typeface="Arial"/>
                <a:cs typeface="Arial"/>
              </a:rPr>
              <a:t>www.pcsmarket.org/the-label/application-forms-fees</a:t>
            </a:r>
          </a:p>
          <a:p>
            <a:pPr lvl="1">
              <a:buClr>
                <a:srgbClr val="C20D20"/>
              </a:buClr>
            </a:pPr>
            <a:endParaRPr lang="en-US" sz="2500" dirty="0" smtClean="0">
              <a:solidFill>
                <a:schemeClr val="tx1"/>
              </a:solidFill>
              <a:latin typeface="Arial"/>
              <a:cs typeface="Arial"/>
            </a:endParaRPr>
          </a:p>
          <a:p>
            <a:pPr lvl="1">
              <a:buClr>
                <a:srgbClr val="C20D20"/>
              </a:buClr>
            </a:pPr>
            <a:r>
              <a:rPr lang="en-US" sz="2500" dirty="0" smtClean="0">
                <a:solidFill>
                  <a:schemeClr val="tx1"/>
                </a:solidFill>
                <a:latin typeface="Arial"/>
                <a:cs typeface="Arial"/>
              </a:rPr>
              <a:t>Please </a:t>
            </a:r>
            <a:r>
              <a:rPr lang="en-US" sz="2500" dirty="0">
                <a:solidFill>
                  <a:schemeClr val="tx1"/>
                </a:solidFill>
                <a:latin typeface="Arial"/>
                <a:cs typeface="Arial"/>
              </a:rPr>
              <a:t>note that PCS reserves the right to increase the fees in the circumstances set out in the PCS Terms and </a:t>
            </a:r>
            <a:r>
              <a:rPr lang="en-US" sz="2500" dirty="0" smtClean="0">
                <a:solidFill>
                  <a:schemeClr val="tx1"/>
                </a:solidFill>
                <a:latin typeface="Arial"/>
                <a:cs typeface="Arial"/>
              </a:rPr>
              <a:t>Conditions</a:t>
            </a: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a:t>
            </a:r>
            <a:r>
              <a:rPr lang="en-US" dirty="0"/>
              <a:t>8</a:t>
            </a:r>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86555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solidFill>
                  <a:srgbClr val="000000"/>
                </a:solidFill>
                <a:latin typeface="Arial"/>
                <a:cs typeface="Arial"/>
              </a:rPr>
              <a:t>On-going label maintenance</a:t>
            </a:r>
          </a:p>
          <a:p>
            <a:pPr marL="0" lvl="1" indent="0">
              <a:buNone/>
            </a:pPr>
            <a:endParaRPr lang="en-US" sz="18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On an annual basis, no later than one month after the award of the PCS Label, the Applicant will be required to send to the PCS Secretariat a Compliance Certificate in the form of Appendix 6 of the PCS policies and procedures manual</a:t>
            </a: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The Compliance Certificate form may be found at </a:t>
            </a:r>
            <a:r>
              <a:rPr lang="en-US" sz="1400" dirty="0" smtClean="0">
                <a:solidFill>
                  <a:srgbClr val="000000"/>
                </a:solidFill>
                <a:latin typeface="Arial"/>
                <a:cs typeface="Arial"/>
                <a:hlinkClick r:id="rId2"/>
              </a:rPr>
              <a:t>www.pcsmarket.org/the-label/downloads</a:t>
            </a:r>
            <a:endParaRPr lang="en-US" sz="1400" dirty="0" smtClean="0">
              <a:solidFill>
                <a:srgbClr val="000000"/>
              </a:solidFill>
              <a:latin typeface="Arial"/>
              <a:cs typeface="Arial"/>
            </a:endParaRPr>
          </a:p>
          <a:p>
            <a:pPr marL="742950" lvl="2" indent="-342900">
              <a:buClr>
                <a:srgbClr val="C20D20"/>
              </a:buClr>
              <a:buFont typeface="Lucida Grande"/>
              <a:buChar char="-"/>
            </a:pPr>
            <a:endParaRPr lang="en-US" sz="1400" dirty="0" smtClean="0">
              <a:solidFill>
                <a:srgbClr val="000000"/>
              </a:solidFill>
              <a:latin typeface="Arial"/>
              <a:cs typeface="Arial"/>
            </a:endParaRPr>
          </a:p>
          <a:p>
            <a:pPr marL="742950" lvl="2" indent="-342900">
              <a:buClr>
                <a:srgbClr val="C20D20"/>
              </a:buClr>
              <a:buFont typeface="Lucida Grande"/>
              <a:buChar char="-"/>
            </a:pPr>
            <a:r>
              <a:rPr lang="en-US" sz="1400" dirty="0" smtClean="0">
                <a:solidFill>
                  <a:srgbClr val="000000"/>
                </a:solidFill>
                <a:latin typeface="Arial"/>
                <a:cs typeface="Arial"/>
              </a:rPr>
              <a:t>Failure to send in the annual compliance Certificate will result in a withdrawal of the label</a:t>
            </a:r>
          </a:p>
          <a:p>
            <a:pPr marL="742950" lvl="2" indent="-342900"/>
            <a:endParaRPr lang="en-US" sz="1400" dirty="0" smtClean="0">
              <a:solidFill>
                <a:srgbClr val="000000"/>
              </a:solidFill>
              <a:latin typeface="Arial"/>
              <a:cs typeface="Arial"/>
            </a:endParaRPr>
          </a:p>
          <a:p>
            <a:pPr marL="457200" lvl="1" indent="0">
              <a:buNone/>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label process – Step </a:t>
            </a:r>
            <a:r>
              <a:rPr lang="en-US" dirty="0"/>
              <a:t>9</a:t>
            </a:r>
          </a:p>
        </p:txBody>
      </p:sp>
      <p:sp>
        <p:nvSpPr>
          <p:cNvPr id="9" name="Text Placeholder 8"/>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606912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pPr>
              <a:buFont typeface="Arial"/>
              <a:buChar char="•"/>
            </a:pPr>
            <a:endParaRPr lang="en-US" sz="1800" dirty="0" smtClean="0">
              <a:solidFill>
                <a:srgbClr val="000000"/>
              </a:solidFill>
            </a:endParaRPr>
          </a:p>
          <a:p>
            <a:pPr marL="742950" lvl="2" indent="-342900">
              <a:buClr>
                <a:srgbClr val="C20D20"/>
              </a:buClr>
            </a:pPr>
            <a:r>
              <a:rPr lang="en-US" sz="1800" dirty="0" smtClean="0">
                <a:solidFill>
                  <a:srgbClr val="000000"/>
                </a:solidFill>
                <a:latin typeface="Arial"/>
                <a:cs typeface="Arial"/>
              </a:rPr>
              <a:t>Support for the return of a broad and strong European </a:t>
            </a:r>
            <a:r>
              <a:rPr lang="en-US" sz="1800" dirty="0" err="1" smtClean="0">
                <a:solidFill>
                  <a:srgbClr val="000000"/>
                </a:solidFill>
                <a:latin typeface="Arial"/>
                <a:cs typeface="Arial"/>
              </a:rPr>
              <a:t>securitisation</a:t>
            </a:r>
            <a:r>
              <a:rPr lang="en-US" sz="1800" dirty="0" smtClean="0">
                <a:solidFill>
                  <a:srgbClr val="000000"/>
                </a:solidFill>
                <a:latin typeface="Arial"/>
                <a:cs typeface="Arial"/>
              </a:rPr>
              <a:t> market</a:t>
            </a:r>
          </a:p>
          <a:p>
            <a:pPr marL="742950" lvl="2" indent="-342900">
              <a:buClr>
                <a:srgbClr val="C20D20"/>
              </a:buClr>
            </a:pPr>
            <a:endParaRPr lang="en-US" sz="1800" dirty="0">
              <a:solidFill>
                <a:srgbClr val="000000"/>
              </a:solidFill>
              <a:latin typeface="Arial"/>
              <a:cs typeface="Arial"/>
            </a:endParaRPr>
          </a:p>
          <a:p>
            <a:pPr marL="742950" lvl="2" indent="-342900">
              <a:buClr>
                <a:srgbClr val="C20D20"/>
              </a:buClr>
            </a:pPr>
            <a:r>
              <a:rPr lang="en-US" sz="1800" dirty="0">
                <a:solidFill>
                  <a:srgbClr val="000000"/>
                </a:solidFill>
                <a:latin typeface="Arial"/>
                <a:cs typeface="Arial"/>
              </a:rPr>
              <a:t>All-industry </a:t>
            </a:r>
            <a:r>
              <a:rPr lang="en-US" sz="1800" dirty="0" smtClean="0">
                <a:solidFill>
                  <a:srgbClr val="000000"/>
                </a:solidFill>
                <a:latin typeface="Arial"/>
                <a:cs typeface="Arial"/>
              </a:rPr>
              <a:t>initiative with support across the European spectrum </a:t>
            </a:r>
          </a:p>
          <a:p>
            <a:pPr marL="742950" lvl="2" indent="-342900">
              <a:buClr>
                <a:srgbClr val="C20D20"/>
              </a:buClr>
            </a:pPr>
            <a:endParaRPr lang="en-US" sz="1800" dirty="0">
              <a:solidFill>
                <a:srgbClr val="000000"/>
              </a:solidFill>
              <a:latin typeface="Arial"/>
              <a:cs typeface="Arial"/>
            </a:endParaRPr>
          </a:p>
          <a:p>
            <a:pPr marL="742950" lvl="2" indent="-342900">
              <a:buClr>
                <a:srgbClr val="C20D20"/>
              </a:buClr>
            </a:pPr>
            <a:r>
              <a:rPr lang="en-US" sz="1800" dirty="0" smtClean="0">
                <a:solidFill>
                  <a:srgbClr val="000000"/>
                </a:solidFill>
                <a:latin typeface="Arial"/>
                <a:cs typeface="Arial"/>
              </a:rPr>
              <a:t>Help establish the PCS Label with European investors, regulators, central banks and policy makers; stronger participation will lead to stronger attention to the PCS Label</a:t>
            </a:r>
          </a:p>
          <a:p>
            <a:pPr marL="742950" lvl="2" indent="-342900">
              <a:buClr>
                <a:srgbClr val="C20D20"/>
              </a:buClr>
            </a:pPr>
            <a:endParaRPr lang="en-US" sz="1800" dirty="0">
              <a:solidFill>
                <a:srgbClr val="000000"/>
              </a:solidFill>
              <a:latin typeface="Arial"/>
              <a:cs typeface="Arial"/>
            </a:endParaRPr>
          </a:p>
          <a:p>
            <a:pPr marL="742950" lvl="2" indent="-342900">
              <a:buClr>
                <a:srgbClr val="C20D20"/>
              </a:buClr>
            </a:pPr>
            <a:r>
              <a:rPr lang="en-US" sz="1800" dirty="0" smtClean="0">
                <a:solidFill>
                  <a:srgbClr val="000000"/>
                </a:solidFill>
                <a:latin typeface="Arial"/>
                <a:cs typeface="Arial"/>
              </a:rPr>
              <a:t>Low cost of access to the PCS Label</a:t>
            </a:r>
          </a:p>
          <a:p>
            <a:pPr marL="742950" lvl="2" indent="-342900">
              <a:buClr>
                <a:srgbClr val="C20D20"/>
              </a:buClr>
            </a:pPr>
            <a:endParaRPr lang="en-US" sz="1800" dirty="0">
              <a:solidFill>
                <a:srgbClr val="000000"/>
              </a:solidFill>
              <a:latin typeface="Arial"/>
              <a:cs typeface="Arial"/>
            </a:endParaRPr>
          </a:p>
          <a:p>
            <a:pPr marL="742950" lvl="2" indent="-342900">
              <a:buClr>
                <a:srgbClr val="C20D20"/>
              </a:buClr>
            </a:pPr>
            <a:r>
              <a:rPr lang="en-US" sz="1800" dirty="0" smtClean="0">
                <a:solidFill>
                  <a:srgbClr val="000000"/>
                </a:solidFill>
                <a:latin typeface="Arial"/>
                <a:cs typeface="Arial"/>
              </a:rPr>
              <a:t>Significant potential future benefits of the PCS Label; leveling the regulatory playing field</a:t>
            </a:r>
          </a:p>
          <a:p>
            <a:pPr marL="742950" lvl="2" indent="-342900"/>
            <a:endParaRPr lang="en-US" sz="1400" dirty="0" smtClean="0">
              <a:solidFill>
                <a:srgbClr val="000000"/>
              </a:solidFill>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Why Apply for the PCS Label ?</a:t>
            </a:r>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90126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5194819"/>
          </a:xfrm>
        </p:spPr>
        <p:txBody>
          <a:bodyPr>
            <a:normAutofit fontScale="85000" lnSpcReduction="20000"/>
          </a:bodyPr>
          <a:lstStyle/>
          <a:p>
            <a:pPr>
              <a:buFont typeface="Arial"/>
              <a:buChar char="•"/>
            </a:pPr>
            <a:endParaRPr lang="en-US" dirty="0" smtClean="0">
              <a:solidFill>
                <a:schemeClr val="tx1"/>
              </a:solidFill>
            </a:endParaRPr>
          </a:p>
          <a:p>
            <a:pPr marL="0" indent="0">
              <a:buClr>
                <a:srgbClr val="C20D20"/>
              </a:buClr>
            </a:pPr>
            <a:r>
              <a:rPr lang="en-US" dirty="0" smtClean="0">
                <a:solidFill>
                  <a:schemeClr val="tx1"/>
                </a:solidFill>
              </a:rPr>
              <a:t>Ian Bell, Head of PCS Secretariat</a:t>
            </a:r>
          </a:p>
          <a:p>
            <a:pPr marL="0" indent="0">
              <a:buClr>
                <a:srgbClr val="C20D20"/>
              </a:buClr>
            </a:pPr>
            <a:r>
              <a:rPr lang="en-US" dirty="0" smtClean="0">
                <a:solidFill>
                  <a:schemeClr val="tx1"/>
                </a:solidFill>
              </a:rPr>
              <a:t>Tel:	+44 (0) 20 3440 3721</a:t>
            </a:r>
          </a:p>
          <a:p>
            <a:pPr marL="0" indent="0">
              <a:buClr>
                <a:srgbClr val="C20D20"/>
              </a:buClr>
            </a:pPr>
            <a:r>
              <a:rPr lang="en-US" dirty="0" smtClean="0">
                <a:solidFill>
                  <a:schemeClr val="tx1"/>
                </a:solidFill>
              </a:rPr>
              <a:t>Mob:	+44 (0) 7500 558 040</a:t>
            </a:r>
          </a:p>
          <a:p>
            <a:pPr marL="0" indent="0">
              <a:buClr>
                <a:srgbClr val="C20D20"/>
              </a:buClr>
            </a:pPr>
            <a:r>
              <a:rPr lang="en-US" dirty="0" smtClean="0">
                <a:solidFill>
                  <a:schemeClr val="tx1"/>
                </a:solidFill>
              </a:rPr>
              <a:t>E:      </a:t>
            </a:r>
            <a:r>
              <a:rPr lang="en-US" dirty="0" smtClean="0">
                <a:solidFill>
                  <a:schemeClr val="tx1"/>
                </a:solidFill>
                <a:hlinkClick r:id="rId2"/>
              </a:rPr>
              <a:t>ian.bell@pcsmarket.org</a:t>
            </a:r>
            <a:r>
              <a:rPr lang="en-US" dirty="0" smtClean="0">
                <a:solidFill>
                  <a:schemeClr val="tx1"/>
                </a:solidFill>
              </a:rPr>
              <a:t> </a:t>
            </a:r>
          </a:p>
          <a:p>
            <a:pPr marL="0" indent="0">
              <a:buClr>
                <a:srgbClr val="C20D20"/>
              </a:buClr>
            </a:pPr>
            <a:endParaRPr lang="en-US" dirty="0">
              <a:solidFill>
                <a:schemeClr val="tx1"/>
              </a:solidFill>
            </a:endParaRPr>
          </a:p>
          <a:p>
            <a:pPr marL="0" indent="0">
              <a:buClr>
                <a:srgbClr val="C20D20"/>
              </a:buClr>
            </a:pPr>
            <a:r>
              <a:rPr lang="en-US" dirty="0" smtClean="0">
                <a:solidFill>
                  <a:schemeClr val="tx1"/>
                </a:solidFill>
              </a:rPr>
              <a:t>Mark Lewis, Head of PCS Operations</a:t>
            </a:r>
          </a:p>
          <a:p>
            <a:pPr marL="0" indent="0">
              <a:buClr>
                <a:srgbClr val="C20D20"/>
              </a:buClr>
            </a:pPr>
            <a:r>
              <a:rPr lang="en-US" dirty="0" smtClean="0">
                <a:solidFill>
                  <a:schemeClr val="tx1"/>
                </a:solidFill>
              </a:rPr>
              <a:t>Tel:	+44 (0) 20 3440 3722</a:t>
            </a:r>
            <a:endParaRPr lang="en-US" dirty="0">
              <a:solidFill>
                <a:schemeClr val="tx1"/>
              </a:solidFill>
            </a:endParaRPr>
          </a:p>
          <a:p>
            <a:pPr marL="0" indent="0">
              <a:buClr>
                <a:srgbClr val="C20D20"/>
              </a:buClr>
            </a:pPr>
            <a:r>
              <a:rPr lang="en-US" dirty="0" smtClean="0">
                <a:solidFill>
                  <a:schemeClr val="tx1"/>
                </a:solidFill>
              </a:rPr>
              <a:t>Mob:	+44 (0) 7500 448 833</a:t>
            </a:r>
            <a:endParaRPr lang="en-US" dirty="0">
              <a:solidFill>
                <a:schemeClr val="tx1"/>
              </a:solidFill>
            </a:endParaRPr>
          </a:p>
          <a:p>
            <a:pPr marL="0" indent="0">
              <a:buClr>
                <a:srgbClr val="C20D20"/>
              </a:buClr>
            </a:pPr>
            <a:r>
              <a:rPr lang="en-US" dirty="0" smtClean="0">
                <a:solidFill>
                  <a:schemeClr val="tx1"/>
                </a:solidFill>
              </a:rPr>
              <a:t>E:	</a:t>
            </a:r>
            <a:r>
              <a:rPr lang="en-US" dirty="0" smtClean="0">
                <a:solidFill>
                  <a:schemeClr val="tx1"/>
                </a:solidFill>
                <a:hlinkClick r:id="rId3"/>
              </a:rPr>
              <a:t>mark.lewis@pcsmarket.org</a:t>
            </a:r>
            <a:r>
              <a:rPr lang="en-US" dirty="0" smtClean="0">
                <a:solidFill>
                  <a:schemeClr val="tx1"/>
                </a:solidFill>
              </a:rPr>
              <a:t> </a:t>
            </a:r>
            <a:endParaRPr lang="en-US" dirty="0">
              <a:solidFill>
                <a:schemeClr val="tx1"/>
              </a:solidFill>
            </a:endParaRPr>
          </a:p>
          <a:p>
            <a:pPr>
              <a:buClr>
                <a:srgbClr val="C20D20"/>
              </a:buClr>
              <a:buFont typeface="Arial"/>
              <a:buChar char="•"/>
            </a:pPr>
            <a:endParaRPr lang="en-US" dirty="0">
              <a:solidFill>
                <a:schemeClr val="tx1"/>
              </a:solidFill>
            </a:endParaRPr>
          </a:p>
          <a:p>
            <a:pPr marL="0" indent="0">
              <a:buClr>
                <a:srgbClr val="C20D20"/>
              </a:buClr>
            </a:pPr>
            <a:r>
              <a:rPr lang="en-US" dirty="0" smtClean="0">
                <a:solidFill>
                  <a:schemeClr val="tx1"/>
                </a:solidFill>
              </a:rPr>
              <a:t>Tris Lateward, Office Manager</a:t>
            </a:r>
          </a:p>
          <a:p>
            <a:pPr marL="0" indent="0">
              <a:buClr>
                <a:srgbClr val="C20D20"/>
              </a:buClr>
            </a:pPr>
            <a:r>
              <a:rPr lang="en-US" dirty="0" smtClean="0">
                <a:solidFill>
                  <a:schemeClr val="tx1"/>
                </a:solidFill>
              </a:rPr>
              <a:t>Tel</a:t>
            </a:r>
            <a:r>
              <a:rPr lang="en-US" dirty="0">
                <a:solidFill>
                  <a:schemeClr val="tx1"/>
                </a:solidFill>
              </a:rPr>
              <a:t>: </a:t>
            </a:r>
            <a:r>
              <a:rPr lang="en-US" dirty="0" smtClean="0">
                <a:solidFill>
                  <a:schemeClr val="tx1"/>
                </a:solidFill>
              </a:rPr>
              <a:t>	+</a:t>
            </a:r>
            <a:r>
              <a:rPr lang="en-US" dirty="0">
                <a:solidFill>
                  <a:schemeClr val="tx1"/>
                </a:solidFill>
              </a:rPr>
              <a:t>44 (0) 20 3440 </a:t>
            </a:r>
            <a:r>
              <a:rPr lang="en-US" dirty="0" smtClean="0">
                <a:solidFill>
                  <a:schemeClr val="tx1"/>
                </a:solidFill>
              </a:rPr>
              <a:t>3723</a:t>
            </a:r>
            <a:endParaRPr lang="en-US" dirty="0">
              <a:solidFill>
                <a:schemeClr val="tx1"/>
              </a:solidFill>
            </a:endParaRPr>
          </a:p>
          <a:p>
            <a:pPr marL="0" indent="0">
              <a:buClr>
                <a:srgbClr val="C20D20"/>
              </a:buClr>
            </a:pPr>
            <a:r>
              <a:rPr lang="en-US" dirty="0" smtClean="0">
                <a:solidFill>
                  <a:schemeClr val="tx1"/>
                </a:solidFill>
              </a:rPr>
              <a:t>Mob:	+</a:t>
            </a:r>
            <a:r>
              <a:rPr lang="en-US" dirty="0">
                <a:solidFill>
                  <a:schemeClr val="tx1"/>
                </a:solidFill>
              </a:rPr>
              <a:t>44 (0) </a:t>
            </a:r>
            <a:r>
              <a:rPr lang="en-US" dirty="0" smtClean="0">
                <a:solidFill>
                  <a:schemeClr val="tx1"/>
                </a:solidFill>
              </a:rPr>
              <a:t>7780 333 895</a:t>
            </a:r>
            <a:endParaRPr lang="en-US" dirty="0">
              <a:solidFill>
                <a:schemeClr val="tx1"/>
              </a:solidFill>
            </a:endParaRPr>
          </a:p>
          <a:p>
            <a:pPr marL="0" indent="0">
              <a:buClr>
                <a:srgbClr val="C20D20"/>
              </a:buClr>
            </a:pPr>
            <a:r>
              <a:rPr lang="en-US" dirty="0" smtClean="0">
                <a:solidFill>
                  <a:schemeClr val="tx1"/>
                </a:solidFill>
              </a:rPr>
              <a:t>E:	</a:t>
            </a:r>
            <a:r>
              <a:rPr lang="en-US" dirty="0" smtClean="0">
                <a:solidFill>
                  <a:schemeClr val="tx1"/>
                </a:solidFill>
                <a:hlinkClick r:id="rId4"/>
              </a:rPr>
              <a:t>tris.lateward@pcsmarket.org</a:t>
            </a:r>
            <a:r>
              <a:rPr lang="en-US" dirty="0" smtClean="0">
                <a:solidFill>
                  <a:schemeClr val="tx1"/>
                </a:solidFill>
              </a:rPr>
              <a:t>  </a:t>
            </a:r>
          </a:p>
          <a:p>
            <a:pPr marL="0" indent="0"/>
            <a:endParaRPr lang="en-US" dirty="0" smtClean="0">
              <a:solidFill>
                <a:schemeClr val="tx1"/>
              </a:solidFill>
            </a:endParaRPr>
          </a:p>
          <a:p>
            <a:pPr marL="0" indent="0"/>
            <a:endParaRPr lang="en-US" dirty="0">
              <a:solidFill>
                <a:schemeClr val="tx1"/>
              </a:solidFill>
            </a:endParaRPr>
          </a:p>
          <a:p>
            <a:pPr marL="0" indent="0"/>
            <a:r>
              <a:rPr lang="en-US" dirty="0" smtClean="0">
                <a:solidFill>
                  <a:schemeClr val="tx1"/>
                </a:solidFill>
                <a:hlinkClick r:id="rId5"/>
              </a:rPr>
              <a:t>info@pcsmarket.org</a:t>
            </a:r>
            <a:r>
              <a:rPr lang="en-US" dirty="0" smtClean="0">
                <a:solidFill>
                  <a:schemeClr val="tx1"/>
                </a:solidFill>
              </a:rPr>
              <a:t> (for general enquiries)</a:t>
            </a:r>
          </a:p>
          <a:p>
            <a:pPr marL="0" indent="0"/>
            <a:endParaRPr lang="en-US" dirty="0" smtClean="0">
              <a:solidFill>
                <a:schemeClr val="tx1"/>
              </a:solidFill>
            </a:endParaRPr>
          </a:p>
          <a:p>
            <a:pPr marL="0" indent="0"/>
            <a:r>
              <a:rPr lang="en-US" dirty="0" smtClean="0">
                <a:solidFill>
                  <a:schemeClr val="tx1"/>
                </a:solidFill>
                <a:hlinkClick r:id="rId6"/>
              </a:rPr>
              <a:t>admin@pcsmarket.org</a:t>
            </a:r>
            <a:r>
              <a:rPr lang="en-US" dirty="0" smtClean="0">
                <a:solidFill>
                  <a:schemeClr val="tx1"/>
                </a:solidFill>
              </a:rPr>
              <a:t> (for the label applications)</a:t>
            </a:r>
          </a:p>
          <a:p>
            <a:pPr>
              <a:buFont typeface="Arial"/>
              <a:buChar char="•"/>
            </a:pPr>
            <a:endParaRPr lang="en-US" dirty="0">
              <a:solidFill>
                <a:schemeClr val="tx1"/>
              </a:solidFill>
            </a:endParaRPr>
          </a:p>
          <a:p>
            <a:pPr marL="0" indent="0"/>
            <a:r>
              <a:rPr lang="en-US" dirty="0" err="1" smtClean="0">
                <a:solidFill>
                  <a:srgbClr val="0000FF"/>
                </a:solidFill>
              </a:rPr>
              <a:t>www.pcsmarket.org</a:t>
            </a:r>
            <a:r>
              <a:rPr lang="en-US" dirty="0" smtClean="0">
                <a:solidFill>
                  <a:srgbClr val="0000FF"/>
                </a:solidFill>
              </a:rPr>
              <a:t>/contact-us</a:t>
            </a:r>
            <a:endParaRPr lang="en-US" dirty="0">
              <a:solidFill>
                <a:srgbClr val="0000FF"/>
              </a:solidFill>
            </a:endParaRPr>
          </a:p>
        </p:txBody>
      </p:sp>
      <p:sp>
        <p:nvSpPr>
          <p:cNvPr id="3" name="Text Placeholder 2"/>
          <p:cNvSpPr>
            <a:spLocks noGrp="1"/>
          </p:cNvSpPr>
          <p:nvPr>
            <p:ph type="body" sz="quarter" idx="12"/>
          </p:nvPr>
        </p:nvSpPr>
        <p:spPr/>
        <p:txBody>
          <a:bodyPr/>
          <a:lstStyle/>
          <a:p>
            <a:r>
              <a:rPr lang="en-US" dirty="0" smtClean="0"/>
              <a:t>Contacts at the PCS Secretariat</a:t>
            </a:r>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3318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buClr>
                <a:srgbClr val="C20D20"/>
              </a:buClr>
              <a:buFont typeface="Arial"/>
              <a:buChar char="•"/>
            </a:pPr>
            <a:endParaRPr lang="en-US" sz="1800" dirty="0" smtClean="0">
              <a:solidFill>
                <a:schemeClr val="tx1"/>
              </a:solidFill>
            </a:endParaRPr>
          </a:p>
          <a:p>
            <a:pPr>
              <a:buClr>
                <a:srgbClr val="C20D20"/>
              </a:buClr>
              <a:buFont typeface="Arial"/>
              <a:buChar char="•"/>
            </a:pPr>
            <a:r>
              <a:rPr lang="en-US" sz="1800" dirty="0" smtClean="0">
                <a:solidFill>
                  <a:schemeClr val="tx1"/>
                </a:solidFill>
              </a:rPr>
              <a:t>PCS is open for business as of 14</a:t>
            </a:r>
            <a:r>
              <a:rPr lang="en-US" sz="1800" baseline="30000" dirty="0" smtClean="0">
                <a:solidFill>
                  <a:schemeClr val="tx1"/>
                </a:solidFill>
              </a:rPr>
              <a:t>th</a:t>
            </a:r>
            <a:r>
              <a:rPr lang="en-US" sz="1800" dirty="0" smtClean="0">
                <a:solidFill>
                  <a:schemeClr val="tx1"/>
                </a:solidFill>
              </a:rPr>
              <a:t> </a:t>
            </a:r>
            <a:r>
              <a:rPr lang="en-US" sz="1800" dirty="0">
                <a:solidFill>
                  <a:schemeClr val="tx1"/>
                </a:solidFill>
              </a:rPr>
              <a:t>N</a:t>
            </a:r>
            <a:r>
              <a:rPr lang="en-US" sz="1800" dirty="0" smtClean="0">
                <a:solidFill>
                  <a:schemeClr val="tx1"/>
                </a:solidFill>
              </a:rPr>
              <a:t>ovember, 2012</a:t>
            </a:r>
          </a:p>
          <a:p>
            <a:pPr>
              <a:buClr>
                <a:srgbClr val="C20D20"/>
              </a:buClr>
              <a:buFont typeface="Arial"/>
              <a:buChar char="•"/>
            </a:pPr>
            <a:endParaRPr lang="en-US" sz="1800" dirty="0">
              <a:solidFill>
                <a:schemeClr val="tx1"/>
              </a:solidFill>
            </a:endParaRPr>
          </a:p>
          <a:p>
            <a:pPr>
              <a:buClr>
                <a:srgbClr val="C20D20"/>
              </a:buClr>
              <a:buFont typeface="Arial"/>
              <a:buChar char="•"/>
            </a:pPr>
            <a:r>
              <a:rPr lang="en-US" sz="1800" dirty="0" smtClean="0">
                <a:solidFill>
                  <a:schemeClr val="tx1"/>
                </a:solidFill>
              </a:rPr>
              <a:t>The PCS Label test run phase has been completed and the first label has been awarded to </a:t>
            </a:r>
            <a:r>
              <a:rPr lang="en-US" sz="1800" dirty="0" err="1" smtClean="0">
                <a:solidFill>
                  <a:schemeClr val="tx1"/>
                </a:solidFill>
              </a:rPr>
              <a:t>Bilkreditt</a:t>
            </a:r>
            <a:r>
              <a:rPr lang="en-US" sz="1800" dirty="0" smtClean="0">
                <a:solidFill>
                  <a:schemeClr val="tx1"/>
                </a:solidFill>
              </a:rPr>
              <a:t> 3 Limited</a:t>
            </a:r>
          </a:p>
          <a:p>
            <a:pPr>
              <a:buClr>
                <a:srgbClr val="C20D20"/>
              </a:buClr>
              <a:buFont typeface="Arial"/>
              <a:buChar char="•"/>
            </a:pPr>
            <a:endParaRPr lang="en-US" sz="1800" dirty="0">
              <a:solidFill>
                <a:schemeClr val="tx1"/>
              </a:solidFill>
            </a:endParaRPr>
          </a:p>
          <a:p>
            <a:pPr>
              <a:buClr>
                <a:srgbClr val="C20D20"/>
              </a:buClr>
              <a:buFont typeface="Arial"/>
              <a:buChar char="•"/>
            </a:pPr>
            <a:r>
              <a:rPr lang="en-US" sz="1800" dirty="0" smtClean="0">
                <a:solidFill>
                  <a:schemeClr val="tx1"/>
                </a:solidFill>
              </a:rPr>
              <a:t>The PCS user guidebook is a practical guide to the process of obtaining and maintaining a PCS label</a:t>
            </a:r>
          </a:p>
          <a:p>
            <a:pPr>
              <a:buFont typeface="Arial"/>
              <a:buChar char="•"/>
            </a:pPr>
            <a:endParaRPr lang="en-US" sz="1800" dirty="0">
              <a:solidFill>
                <a:schemeClr val="tx1"/>
              </a:solidFill>
            </a:endParaRPr>
          </a:p>
          <a:p>
            <a:pPr>
              <a:buFont typeface="Arial"/>
              <a:buChar char="•"/>
            </a:pPr>
            <a:endParaRPr lang="en-US" sz="1800" dirty="0"/>
          </a:p>
          <a:p>
            <a:pPr marL="0" indent="0"/>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Introduction</a:t>
            </a:r>
            <a:endParaRPr lang="en-US" dirty="0"/>
          </a:p>
        </p:txBody>
      </p:sp>
      <p:sp>
        <p:nvSpPr>
          <p:cNvPr id="6" name="Text Placeholder 5"/>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31285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4487045"/>
          </a:xfrm>
        </p:spPr>
        <p:txBody>
          <a:bodyPr>
            <a:noAutofit/>
          </a:bodyPr>
          <a:lstStyle/>
          <a:p>
            <a:pPr>
              <a:lnSpc>
                <a:spcPct val="130000"/>
              </a:lnSpc>
              <a:buFont typeface="Arial"/>
              <a:buChar char="•"/>
            </a:pPr>
            <a:endParaRPr lang="en-US" sz="1800" dirty="0" smtClean="0">
              <a:solidFill>
                <a:srgbClr val="000000"/>
              </a:solidFill>
            </a:endParaRPr>
          </a:p>
          <a:p>
            <a:pPr marL="285750" lvl="1">
              <a:lnSpc>
                <a:spcPct val="130000"/>
              </a:lnSpc>
              <a:spcAft>
                <a:spcPts val="600"/>
              </a:spcAft>
              <a:buClr>
                <a:srgbClr val="C20D20"/>
              </a:buClr>
              <a:buFont typeface="Arial"/>
              <a:buChar char="•"/>
            </a:pPr>
            <a:r>
              <a:rPr lang="en-US" sz="1800" dirty="0" smtClean="0">
                <a:solidFill>
                  <a:srgbClr val="000000"/>
                </a:solidFill>
                <a:latin typeface="Arial"/>
                <a:cs typeface="Arial"/>
              </a:rPr>
              <a:t>	PCS is a non profit, initiative with the purpose of creating a 	label for high-quality </a:t>
            </a:r>
            <a:r>
              <a:rPr lang="en-US" sz="1800" dirty="0" err="1" smtClean="0">
                <a:solidFill>
                  <a:srgbClr val="000000"/>
                </a:solidFill>
                <a:latin typeface="Arial"/>
                <a:cs typeface="Arial"/>
              </a:rPr>
              <a:t>securitisations</a:t>
            </a:r>
            <a:endParaRPr lang="en-US" sz="1800" dirty="0">
              <a:solidFill>
                <a:srgbClr val="000000"/>
              </a:solidFill>
              <a:latin typeface="Arial"/>
              <a:cs typeface="Arial"/>
            </a:endParaRPr>
          </a:p>
          <a:p>
            <a:pPr marL="285750" lvl="1">
              <a:lnSpc>
                <a:spcPct val="130000"/>
              </a:lnSpc>
              <a:buClr>
                <a:srgbClr val="C20D20"/>
              </a:buClr>
              <a:buFont typeface="Arial"/>
              <a:buChar char="•"/>
            </a:pPr>
            <a:r>
              <a:rPr lang="en-US" sz="1800" dirty="0" smtClean="0">
                <a:solidFill>
                  <a:srgbClr val="000000"/>
                </a:solidFill>
              </a:rPr>
              <a:t>	</a:t>
            </a:r>
            <a:r>
              <a:rPr lang="en-US" sz="1800" dirty="0" smtClean="0">
                <a:solidFill>
                  <a:srgbClr val="000000"/>
                </a:solidFill>
                <a:latin typeface="Arial"/>
                <a:cs typeface="Arial"/>
              </a:rPr>
              <a:t>The purpose of the PCS Initiative includes:</a:t>
            </a:r>
            <a:endParaRPr lang="en-US" sz="1800" dirty="0">
              <a:solidFill>
                <a:srgbClr val="000000"/>
              </a:solidFill>
              <a:latin typeface="Arial"/>
              <a:cs typeface="Arial"/>
            </a:endParaRPr>
          </a:p>
          <a:p>
            <a:pPr lvl="1">
              <a:lnSpc>
                <a:spcPct val="130000"/>
              </a:lnSpc>
              <a:buClr>
                <a:srgbClr val="C20D20"/>
              </a:buClr>
              <a:buFont typeface="Lucida Grande"/>
              <a:buChar char="-"/>
            </a:pPr>
            <a:r>
              <a:rPr lang="en-US" sz="1600" dirty="0" err="1" smtClean="0">
                <a:solidFill>
                  <a:srgbClr val="000000"/>
                </a:solidFill>
                <a:latin typeface="Arial"/>
                <a:cs typeface="Arial"/>
              </a:rPr>
              <a:t>Revitalising</a:t>
            </a:r>
            <a:r>
              <a:rPr lang="en-US" sz="1600" dirty="0" smtClean="0">
                <a:solidFill>
                  <a:srgbClr val="000000"/>
                </a:solidFill>
                <a:latin typeface="Arial"/>
                <a:cs typeface="Arial"/>
              </a:rPr>
              <a:t> the European </a:t>
            </a:r>
            <a:r>
              <a:rPr lang="en-US" sz="1600" dirty="0" err="1" smtClean="0">
                <a:solidFill>
                  <a:srgbClr val="000000"/>
                </a:solidFill>
                <a:latin typeface="Arial"/>
                <a:cs typeface="Arial"/>
              </a:rPr>
              <a:t>securitisation</a:t>
            </a:r>
            <a:r>
              <a:rPr lang="en-US" sz="1600" dirty="0" smtClean="0">
                <a:solidFill>
                  <a:srgbClr val="000000"/>
                </a:solidFill>
                <a:latin typeface="Arial"/>
                <a:cs typeface="Arial"/>
              </a:rPr>
              <a:t> market</a:t>
            </a:r>
            <a:endParaRPr lang="en-US" sz="1600" dirty="0">
              <a:solidFill>
                <a:srgbClr val="000000"/>
              </a:solidFill>
              <a:latin typeface="Arial"/>
              <a:cs typeface="Arial"/>
            </a:endParaRPr>
          </a:p>
          <a:p>
            <a:pPr lvl="1">
              <a:lnSpc>
                <a:spcPct val="130000"/>
              </a:lnSpc>
              <a:buClr>
                <a:srgbClr val="C20D20"/>
              </a:buClr>
              <a:buFont typeface="Lucida Grande"/>
              <a:buChar char="-"/>
            </a:pPr>
            <a:r>
              <a:rPr lang="en-US" sz="1600" dirty="0" smtClean="0">
                <a:solidFill>
                  <a:srgbClr val="000000"/>
                </a:solidFill>
                <a:latin typeface="Arial"/>
                <a:cs typeface="Arial"/>
              </a:rPr>
              <a:t>Supporting the growth of the European real economy</a:t>
            </a:r>
          </a:p>
          <a:p>
            <a:pPr lvl="1">
              <a:lnSpc>
                <a:spcPct val="130000"/>
              </a:lnSpc>
              <a:buClr>
                <a:srgbClr val="C20D20"/>
              </a:buClr>
              <a:buFont typeface="Lucida Grande"/>
              <a:buChar char="-"/>
            </a:pPr>
            <a:r>
              <a:rPr lang="en-US" sz="1600" dirty="0" smtClean="0">
                <a:solidFill>
                  <a:srgbClr val="000000"/>
                </a:solidFill>
                <a:latin typeface="Arial"/>
                <a:cs typeface="Arial"/>
              </a:rPr>
              <a:t>Fostering the development of best market </a:t>
            </a:r>
            <a:r>
              <a:rPr lang="en-US" sz="1600" dirty="0">
                <a:solidFill>
                  <a:srgbClr val="000000"/>
                </a:solidFill>
                <a:latin typeface="Arial"/>
                <a:cs typeface="Arial"/>
              </a:rPr>
              <a:t>practices for the European </a:t>
            </a:r>
            <a:r>
              <a:rPr lang="en-US" sz="1600" dirty="0" err="1">
                <a:solidFill>
                  <a:srgbClr val="000000"/>
                </a:solidFill>
                <a:latin typeface="Arial"/>
                <a:cs typeface="Arial"/>
              </a:rPr>
              <a:t>securitisation</a:t>
            </a:r>
            <a:r>
              <a:rPr lang="en-US" sz="1600" dirty="0">
                <a:solidFill>
                  <a:srgbClr val="000000"/>
                </a:solidFill>
                <a:latin typeface="Arial"/>
                <a:cs typeface="Arial"/>
              </a:rPr>
              <a:t> </a:t>
            </a:r>
            <a:r>
              <a:rPr lang="en-US" sz="1600" dirty="0" smtClean="0">
                <a:solidFill>
                  <a:srgbClr val="000000"/>
                </a:solidFill>
                <a:latin typeface="Arial"/>
                <a:cs typeface="Arial"/>
              </a:rPr>
              <a:t>market with agreed standards of quality,</a:t>
            </a:r>
            <a:r>
              <a:rPr lang="en-US" sz="1600" dirty="0">
                <a:solidFill>
                  <a:srgbClr val="000000"/>
                </a:solidFill>
                <a:latin typeface="Arial"/>
                <a:cs typeface="Arial"/>
              </a:rPr>
              <a:t> t</a:t>
            </a:r>
            <a:r>
              <a:rPr lang="en-US" sz="1600" dirty="0" smtClean="0">
                <a:solidFill>
                  <a:srgbClr val="000000"/>
                </a:solidFill>
                <a:latin typeface="Arial"/>
                <a:cs typeface="Arial"/>
              </a:rPr>
              <a:t>ransparency,</a:t>
            </a:r>
            <a:r>
              <a:rPr lang="en-US" sz="1600" dirty="0">
                <a:solidFill>
                  <a:srgbClr val="000000"/>
                </a:solidFill>
                <a:latin typeface="Arial"/>
                <a:cs typeface="Arial"/>
              </a:rPr>
              <a:t> s</a:t>
            </a:r>
            <a:r>
              <a:rPr lang="en-US" sz="1600" dirty="0" smtClean="0">
                <a:solidFill>
                  <a:srgbClr val="000000"/>
                </a:solidFill>
                <a:latin typeface="Arial"/>
                <a:cs typeface="Arial"/>
              </a:rPr>
              <a:t>implicity and </a:t>
            </a:r>
            <a:r>
              <a:rPr lang="en-US" sz="1600" dirty="0" err="1" smtClean="0">
                <a:solidFill>
                  <a:srgbClr val="000000"/>
                </a:solidFill>
                <a:latin typeface="Arial"/>
                <a:cs typeface="Arial"/>
              </a:rPr>
              <a:t>standardisation</a:t>
            </a:r>
            <a:endParaRPr lang="en-US" sz="1600" dirty="0">
              <a:solidFill>
                <a:srgbClr val="000000"/>
              </a:solidFill>
              <a:latin typeface="Arial"/>
              <a:cs typeface="Arial"/>
            </a:endParaRPr>
          </a:p>
          <a:p>
            <a:pPr lvl="1">
              <a:lnSpc>
                <a:spcPct val="130000"/>
              </a:lnSpc>
              <a:buClr>
                <a:srgbClr val="C20D20"/>
              </a:buClr>
              <a:buFont typeface="Lucida Grande"/>
              <a:buChar char="-"/>
            </a:pPr>
            <a:r>
              <a:rPr lang="en-US" sz="1600" dirty="0" smtClean="0">
                <a:solidFill>
                  <a:srgbClr val="000000"/>
                </a:solidFill>
                <a:latin typeface="Arial"/>
                <a:cs typeface="Arial"/>
              </a:rPr>
              <a:t>Improving market confidence </a:t>
            </a:r>
            <a:r>
              <a:rPr lang="en-US" sz="1600" dirty="0">
                <a:solidFill>
                  <a:srgbClr val="000000"/>
                </a:solidFill>
                <a:latin typeface="Arial"/>
                <a:cs typeface="Arial"/>
              </a:rPr>
              <a:t>for all </a:t>
            </a:r>
            <a:r>
              <a:rPr lang="en-US" sz="1600" dirty="0" smtClean="0">
                <a:solidFill>
                  <a:srgbClr val="000000"/>
                </a:solidFill>
                <a:latin typeface="Arial"/>
                <a:cs typeface="Arial"/>
              </a:rPr>
              <a:t>participants </a:t>
            </a:r>
            <a:r>
              <a:rPr lang="en-US" sz="1600" dirty="0">
                <a:solidFill>
                  <a:srgbClr val="000000"/>
                </a:solidFill>
                <a:latin typeface="Arial"/>
                <a:cs typeface="Arial"/>
              </a:rPr>
              <a:t>including </a:t>
            </a:r>
            <a:r>
              <a:rPr lang="en-US" sz="1600" dirty="0" smtClean="0">
                <a:solidFill>
                  <a:srgbClr val="000000"/>
                </a:solidFill>
                <a:latin typeface="Arial"/>
                <a:cs typeface="Arial"/>
              </a:rPr>
              <a:t>investors, issuers </a:t>
            </a:r>
            <a:r>
              <a:rPr lang="en-US" sz="1600" dirty="0">
                <a:solidFill>
                  <a:srgbClr val="000000"/>
                </a:solidFill>
                <a:latin typeface="Arial"/>
                <a:cs typeface="Arial"/>
              </a:rPr>
              <a:t>and </a:t>
            </a:r>
            <a:r>
              <a:rPr lang="en-US" sz="1600" dirty="0" smtClean="0">
                <a:solidFill>
                  <a:srgbClr val="000000"/>
                </a:solidFill>
                <a:latin typeface="Arial"/>
                <a:cs typeface="Arial"/>
              </a:rPr>
              <a:t>regulators</a:t>
            </a:r>
            <a:endParaRPr lang="en-US" sz="1600" dirty="0">
              <a:latin typeface="Arial"/>
              <a:cs typeface="Aria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Summary of PCS initiative</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906430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9750" y="1340543"/>
            <a:ext cx="6995028" cy="5271528"/>
          </a:xfrm>
        </p:spPr>
        <p:txBody>
          <a:bodyPr>
            <a:normAutofit/>
          </a:bodyPr>
          <a:lstStyle/>
          <a:p>
            <a:pPr>
              <a:buFont typeface="Arial"/>
              <a:buChar char="•"/>
            </a:pPr>
            <a:endParaRPr lang="en-US" sz="1800" dirty="0" smtClean="0">
              <a:solidFill>
                <a:srgbClr val="000000"/>
              </a:solidFill>
            </a:endParaRPr>
          </a:p>
          <a:p>
            <a:pPr marL="342900" lvl="1" indent="-342900">
              <a:spcAft>
                <a:spcPts val="800"/>
              </a:spcAft>
              <a:buClr>
                <a:srgbClr val="C20D20"/>
              </a:buClr>
              <a:buFont typeface="Arial"/>
              <a:buChar char="•"/>
            </a:pPr>
            <a:r>
              <a:rPr lang="en-US" sz="1800" dirty="0" smtClean="0">
                <a:solidFill>
                  <a:srgbClr val="000000"/>
                </a:solidFill>
                <a:latin typeface="Arial"/>
                <a:cs typeface="Arial"/>
              </a:rPr>
              <a:t>The PCS Association</a:t>
            </a:r>
          </a:p>
          <a:p>
            <a:pPr marL="742950" lvl="2" indent="-342900">
              <a:buClr>
                <a:srgbClr val="C20D20"/>
              </a:buClr>
              <a:buFont typeface="Lucida Grande"/>
              <a:buChar char="­"/>
            </a:pPr>
            <a:r>
              <a:rPr lang="en-US" sz="1400" dirty="0" smtClean="0">
                <a:solidFill>
                  <a:srgbClr val="000000"/>
                </a:solidFill>
                <a:latin typeface="Arial"/>
                <a:cs typeface="Arial"/>
              </a:rPr>
              <a:t>The Board of PCS Association</a:t>
            </a:r>
          </a:p>
          <a:p>
            <a:pPr marL="742950" lvl="2" indent="-342900">
              <a:buClr>
                <a:srgbClr val="C20D20"/>
              </a:buClr>
              <a:buFont typeface="Lucida Grande"/>
              <a:buChar char="­"/>
            </a:pPr>
            <a:r>
              <a:rPr lang="en-US" sz="1400" dirty="0" smtClean="0">
                <a:solidFill>
                  <a:srgbClr val="000000"/>
                </a:solidFill>
                <a:latin typeface="Arial"/>
                <a:cs typeface="Arial"/>
              </a:rPr>
              <a:t>The PCS Market Committee</a:t>
            </a:r>
          </a:p>
          <a:p>
            <a:pPr marL="742950" lvl="2" indent="-342900">
              <a:buClr>
                <a:srgbClr val="C20D20"/>
              </a:buClr>
              <a:buFont typeface="Lucida Grande"/>
              <a:buChar char="­"/>
            </a:pPr>
            <a:r>
              <a:rPr lang="en-US" sz="1400" dirty="0" smtClean="0">
                <a:solidFill>
                  <a:srgbClr val="000000"/>
                </a:solidFill>
                <a:latin typeface="Arial"/>
                <a:cs typeface="Arial"/>
              </a:rPr>
              <a:t>Other PCS Committees</a:t>
            </a:r>
          </a:p>
          <a:p>
            <a:pPr marL="400050" lvl="2" indent="0">
              <a:buNone/>
            </a:pPr>
            <a:endParaRPr lang="en-US" sz="1400" dirty="0">
              <a:solidFill>
                <a:srgbClr val="000000"/>
              </a:solidFill>
              <a:latin typeface="Arial"/>
              <a:cs typeface="Arial"/>
            </a:endParaRPr>
          </a:p>
          <a:p>
            <a:pPr marL="342900" lvl="1" indent="-342900">
              <a:spcAft>
                <a:spcPts val="800"/>
              </a:spcAft>
              <a:buClr>
                <a:schemeClr val="accent2"/>
              </a:buClr>
              <a:buFont typeface="Arial"/>
              <a:buChar char="•"/>
            </a:pPr>
            <a:r>
              <a:rPr lang="en-US" sz="1800" dirty="0">
                <a:solidFill>
                  <a:srgbClr val="000000"/>
                </a:solidFill>
                <a:latin typeface="Arial"/>
                <a:cs typeface="Arial"/>
              </a:rPr>
              <a:t>The PCS Secretariat</a:t>
            </a:r>
          </a:p>
          <a:p>
            <a:pPr marL="742950" lvl="2" indent="-342900">
              <a:buClr>
                <a:srgbClr val="C20D20"/>
              </a:buClr>
              <a:buFont typeface="Lucida Grande"/>
              <a:buChar char="­"/>
            </a:pPr>
            <a:r>
              <a:rPr lang="en-US" sz="1400" dirty="0">
                <a:solidFill>
                  <a:srgbClr val="000000"/>
                </a:solidFill>
                <a:latin typeface="Arial"/>
                <a:cs typeface="Arial"/>
              </a:rPr>
              <a:t>The Board of PCS Secretariat </a:t>
            </a:r>
          </a:p>
          <a:p>
            <a:pPr marL="742950" lvl="2" indent="-342900">
              <a:buClr>
                <a:srgbClr val="C20D20"/>
              </a:buClr>
              <a:buFont typeface="Lucida Grande"/>
              <a:buChar char="­"/>
            </a:pPr>
            <a:r>
              <a:rPr lang="en-US" sz="1400" dirty="0">
                <a:solidFill>
                  <a:srgbClr val="000000"/>
                </a:solidFill>
                <a:latin typeface="Arial"/>
                <a:cs typeface="Arial"/>
              </a:rPr>
              <a:t>PCS Staff</a:t>
            </a:r>
          </a:p>
          <a:p>
            <a:pPr marL="685800" lvl="2">
              <a:buClr>
                <a:srgbClr val="C20D20"/>
              </a:buClr>
            </a:pPr>
            <a:endParaRPr lang="en-US" sz="1400" dirty="0">
              <a:solidFill>
                <a:srgbClr val="000000"/>
              </a:solidFill>
              <a:latin typeface="Arial"/>
              <a:cs typeface="Arial"/>
            </a:endParaRPr>
          </a:p>
          <a:p>
            <a:pPr marL="342900" lvl="1" indent="-342900">
              <a:spcAft>
                <a:spcPts val="800"/>
              </a:spcAft>
              <a:buClr>
                <a:srgbClr val="C20D20"/>
              </a:buClr>
              <a:buFont typeface="Arial"/>
              <a:buChar char="•"/>
            </a:pPr>
            <a:r>
              <a:rPr lang="en-US" sz="1800" dirty="0">
                <a:solidFill>
                  <a:srgbClr val="000000"/>
                </a:solidFill>
                <a:latin typeface="Arial"/>
                <a:cs typeface="Arial"/>
              </a:rPr>
              <a:t>Other partners</a:t>
            </a:r>
          </a:p>
          <a:p>
            <a:pPr marL="742950" lvl="2" indent="-342900">
              <a:buClr>
                <a:srgbClr val="C20D20"/>
              </a:buClr>
              <a:buFont typeface="Lucida Grande"/>
              <a:buChar char="­"/>
            </a:pPr>
            <a:r>
              <a:rPr lang="en-US" sz="1400" dirty="0">
                <a:solidFill>
                  <a:srgbClr val="000000"/>
                </a:solidFill>
                <a:latin typeface="Arial"/>
                <a:cs typeface="Arial"/>
              </a:rPr>
              <a:t>Screening Partners</a:t>
            </a:r>
          </a:p>
          <a:p>
            <a:pPr marL="742950" lvl="2" indent="-342900">
              <a:buClr>
                <a:srgbClr val="C20D20"/>
              </a:buClr>
              <a:buFont typeface="Lucida Grande"/>
              <a:buChar char="­"/>
            </a:pPr>
            <a:r>
              <a:rPr lang="en-US" sz="1400" dirty="0">
                <a:solidFill>
                  <a:srgbClr val="000000"/>
                </a:solidFill>
                <a:latin typeface="Arial"/>
                <a:cs typeface="Arial"/>
              </a:rPr>
              <a:t>IT, Legal and other </a:t>
            </a:r>
            <a:r>
              <a:rPr lang="en-US" sz="1400" dirty="0" smtClean="0">
                <a:solidFill>
                  <a:srgbClr val="000000"/>
                </a:solidFill>
                <a:latin typeface="Arial"/>
                <a:cs typeface="Arial"/>
              </a:rPr>
              <a:t>support</a:t>
            </a:r>
          </a:p>
          <a:p>
            <a:pPr marL="742950" lvl="2" indent="-342900">
              <a:buClr>
                <a:srgbClr val="C20D20"/>
              </a:buClr>
              <a:buFont typeface="Lucida Grande"/>
              <a:buChar char="­"/>
            </a:pPr>
            <a:endParaRPr lang="en-US" sz="1400" dirty="0">
              <a:solidFill>
                <a:srgbClr val="000000"/>
              </a:solidFill>
              <a:latin typeface="Arial"/>
              <a:cs typeface="Arial"/>
            </a:endParaRPr>
          </a:p>
          <a:p>
            <a:pPr marL="0" lvl="1" indent="0">
              <a:buNone/>
            </a:pPr>
            <a:r>
              <a:rPr lang="en-US" sz="1400" dirty="0" smtClean="0">
                <a:solidFill>
                  <a:srgbClr val="000000"/>
                </a:solidFill>
                <a:latin typeface="Arial"/>
                <a:cs typeface="Arial"/>
              </a:rPr>
              <a:t>Note</a:t>
            </a:r>
            <a:r>
              <a:rPr lang="en-US" sz="1400" dirty="0">
                <a:solidFill>
                  <a:srgbClr val="000000"/>
                </a:solidFill>
                <a:latin typeface="Arial"/>
                <a:cs typeface="Arial"/>
              </a:rPr>
              <a:t>: The Board of PCS Association and PCS Market </a:t>
            </a:r>
            <a:r>
              <a:rPr lang="en-US" sz="1400" dirty="0" smtClean="0">
                <a:solidFill>
                  <a:srgbClr val="000000"/>
                </a:solidFill>
                <a:latin typeface="Arial"/>
                <a:cs typeface="Arial"/>
              </a:rPr>
              <a:t>Committee </a:t>
            </a:r>
            <a:r>
              <a:rPr lang="en-US" sz="1400" dirty="0">
                <a:solidFill>
                  <a:srgbClr val="000000"/>
                </a:solidFill>
                <a:latin typeface="Arial"/>
                <a:cs typeface="Arial"/>
              </a:rPr>
              <a:t>will meet on a </a:t>
            </a:r>
            <a:r>
              <a:rPr lang="en-US" sz="1400" dirty="0" smtClean="0">
                <a:solidFill>
                  <a:srgbClr val="000000"/>
                </a:solidFill>
                <a:latin typeface="Arial"/>
                <a:cs typeface="Arial"/>
              </a:rPr>
              <a:t>quarterly </a:t>
            </a:r>
            <a:r>
              <a:rPr lang="en-US" sz="1400" dirty="0">
                <a:solidFill>
                  <a:srgbClr val="000000"/>
                </a:solidFill>
                <a:latin typeface="Arial"/>
                <a:cs typeface="Arial"/>
              </a:rPr>
              <a:t>basis</a:t>
            </a:r>
          </a:p>
          <a:p>
            <a:pPr marL="285750" lvl="1"/>
            <a:endParaRPr lang="en-US" sz="18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342900" lvl="1" indent="-342900"/>
            <a:endParaRPr lang="en-US" sz="1800" dirty="0">
              <a:solidFill>
                <a:srgbClr val="000000"/>
              </a:solidFill>
              <a:latin typeface="Arial"/>
              <a:cs typeface="Arial"/>
            </a:endParaRPr>
          </a:p>
          <a:p>
            <a:pPr>
              <a:buFont typeface="Arial"/>
              <a:buChar char="•"/>
            </a:pPr>
            <a:endParaRPr lang="en-US" sz="1800" dirty="0" smtClean="0">
              <a:solidFill>
                <a:srgbClr val="000000"/>
              </a:solidFil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a:t>
            </a:r>
            <a:r>
              <a:rPr lang="en-US" dirty="0" err="1"/>
              <a:t>O</a:t>
            </a:r>
            <a:r>
              <a:rPr lang="en-US" dirty="0" err="1" smtClean="0"/>
              <a:t>rganisation</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81218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a:t>PCS user </a:t>
            </a:r>
            <a:r>
              <a:rPr lang="en-US" dirty="0" smtClean="0"/>
              <a:t>guidebook</a:t>
            </a:r>
          </a:p>
        </p:txBody>
      </p:sp>
      <p:sp>
        <p:nvSpPr>
          <p:cNvPr id="2" name="Text Placeholder 1"/>
          <p:cNvSpPr>
            <a:spLocks noGrp="1"/>
          </p:cNvSpPr>
          <p:nvPr>
            <p:ph type="body" sz="quarter" idx="16"/>
          </p:nvPr>
        </p:nvSpPr>
        <p:spPr/>
        <p:txBody>
          <a:bodyPr/>
          <a:lstStyle/>
          <a:p>
            <a:endParaRPr lang="en-US"/>
          </a:p>
        </p:txBody>
      </p:sp>
      <p:sp>
        <p:nvSpPr>
          <p:cNvPr id="6" name="Text Box 24"/>
          <p:cNvSpPr txBox="1">
            <a:spLocks noChangeArrowheads="1"/>
          </p:cNvSpPr>
          <p:nvPr/>
        </p:nvSpPr>
        <p:spPr bwMode="auto">
          <a:xfrm>
            <a:off x="157488" y="3740304"/>
            <a:ext cx="4455115" cy="724827"/>
          </a:xfrm>
          <a:prstGeom prst="rect">
            <a:avLst/>
          </a:prstGeom>
          <a:solidFill>
            <a:srgbClr val="F84C54"/>
          </a:solidFill>
          <a:ln w="38100">
            <a:solidFill>
              <a:srgbClr val="F2F2F2"/>
            </a:solidFill>
            <a:miter lim="800000"/>
            <a:headEnd/>
            <a:tailEnd/>
          </a:ln>
          <a:effectLst>
            <a:outerShdw dist="28398" dir="3806097" algn="ctr" rotWithShape="0">
              <a:srgbClr val="205867">
                <a:alpha val="50000"/>
              </a:srgbClr>
            </a:outerShdw>
          </a:effectLst>
        </p:spPr>
        <p:txBody>
          <a:bodyPr anchor="ctr" upright="1"/>
          <a:lstStyle/>
          <a:p>
            <a:pPr algn="ctr">
              <a:spcAft>
                <a:spcPts val="300"/>
              </a:spcAft>
              <a:defRPr/>
            </a:pPr>
            <a:r>
              <a:rPr lang="en-GB" b="1" dirty="0">
                <a:solidFill>
                  <a:srgbClr val="FFFFFF"/>
                </a:solidFill>
                <a:latin typeface="Calibri"/>
                <a:ea typeface="Calibri"/>
                <a:cs typeface="Times New Roman"/>
              </a:rPr>
              <a:t>PCS Secretariat </a:t>
            </a:r>
            <a:r>
              <a:rPr lang="en-GB" b="1" dirty="0" smtClean="0">
                <a:solidFill>
                  <a:srgbClr val="FFFFFF"/>
                </a:solidFill>
                <a:latin typeface="Calibri"/>
                <a:ea typeface="Calibri"/>
                <a:cs typeface="Times New Roman"/>
              </a:rPr>
              <a:t/>
            </a:r>
            <a:br>
              <a:rPr lang="en-GB" b="1" dirty="0" smtClean="0">
                <a:solidFill>
                  <a:srgbClr val="FFFFFF"/>
                </a:solidFill>
                <a:latin typeface="Calibri"/>
                <a:ea typeface="Calibri"/>
                <a:cs typeface="Times New Roman"/>
              </a:rPr>
            </a:br>
            <a:r>
              <a:rPr lang="en-GB" b="1" dirty="0" smtClean="0">
                <a:solidFill>
                  <a:srgbClr val="FFFFFF"/>
                </a:solidFill>
                <a:latin typeface="Calibri"/>
                <a:ea typeface="Calibri"/>
                <a:cs typeface="Times New Roman"/>
              </a:rPr>
              <a:t>(UK Private </a:t>
            </a:r>
            <a:r>
              <a:rPr lang="en-GB" b="1" dirty="0">
                <a:solidFill>
                  <a:srgbClr val="FFFFFF"/>
                </a:solidFill>
                <a:latin typeface="Calibri"/>
                <a:ea typeface="Calibri"/>
                <a:cs typeface="Times New Roman"/>
              </a:rPr>
              <a:t>Limited </a:t>
            </a:r>
            <a:r>
              <a:rPr lang="en-GB" b="1" dirty="0" smtClean="0">
                <a:solidFill>
                  <a:srgbClr val="FFFFFF"/>
                </a:solidFill>
                <a:latin typeface="Calibri"/>
                <a:ea typeface="Calibri"/>
                <a:cs typeface="Times New Roman"/>
              </a:rPr>
              <a:t>Company)</a:t>
            </a:r>
            <a:endParaRPr lang="en-GB" b="1" dirty="0">
              <a:solidFill>
                <a:srgbClr val="FFFFFF"/>
              </a:solidFill>
              <a:latin typeface="Calibri"/>
              <a:ea typeface="Calibri"/>
              <a:cs typeface="Times New Roman"/>
            </a:endParaRPr>
          </a:p>
        </p:txBody>
      </p:sp>
      <p:sp>
        <p:nvSpPr>
          <p:cNvPr id="7" name="Text Box 24"/>
          <p:cNvSpPr txBox="1">
            <a:spLocks noChangeArrowheads="1"/>
          </p:cNvSpPr>
          <p:nvPr/>
        </p:nvSpPr>
        <p:spPr bwMode="auto">
          <a:xfrm>
            <a:off x="157488" y="1537173"/>
            <a:ext cx="4455115" cy="657225"/>
          </a:xfrm>
          <a:prstGeom prst="rect">
            <a:avLst/>
          </a:prstGeom>
          <a:solidFill>
            <a:srgbClr val="F84C54"/>
          </a:solidFill>
          <a:ln w="38100">
            <a:solidFill>
              <a:srgbClr val="F2F2F2"/>
            </a:solidFill>
            <a:miter lim="800000"/>
            <a:headEnd/>
            <a:tailEnd/>
          </a:ln>
          <a:effectLst>
            <a:outerShdw dist="28398" dir="3806097" algn="ctr" rotWithShape="0">
              <a:srgbClr val="205867">
                <a:alpha val="50000"/>
              </a:srgbClr>
            </a:outerShdw>
          </a:effectLst>
        </p:spPr>
        <p:txBody>
          <a:bodyPr anchor="ctr"/>
          <a:lstStyle/>
          <a:p>
            <a:pPr algn="ctr">
              <a:defRPr/>
            </a:pPr>
            <a:r>
              <a:rPr lang="en-GB" b="1" dirty="0">
                <a:solidFill>
                  <a:schemeClr val="bg1"/>
                </a:solidFill>
                <a:latin typeface="Calibri" pitchFamily="34" charset="0"/>
                <a:ea typeface="Calibri" pitchFamily="34" charset="0"/>
                <a:cs typeface="Times New Roman" pitchFamily="18" charset="0"/>
              </a:rPr>
              <a:t>PCS Association </a:t>
            </a:r>
            <a:r>
              <a:rPr lang="en-GB" b="1" dirty="0" smtClean="0">
                <a:solidFill>
                  <a:schemeClr val="bg1"/>
                </a:solidFill>
                <a:latin typeface="Calibri" pitchFamily="34" charset="0"/>
                <a:ea typeface="Calibri" pitchFamily="34" charset="0"/>
                <a:cs typeface="Times New Roman" pitchFamily="18" charset="0"/>
              </a:rPr>
              <a:t/>
            </a:r>
            <a:br>
              <a:rPr lang="en-GB" b="1" dirty="0" smtClean="0">
                <a:solidFill>
                  <a:schemeClr val="bg1"/>
                </a:solidFill>
                <a:latin typeface="Calibri" pitchFamily="34" charset="0"/>
                <a:ea typeface="Calibri" pitchFamily="34" charset="0"/>
                <a:cs typeface="Times New Roman" pitchFamily="18" charset="0"/>
              </a:rPr>
            </a:br>
            <a:r>
              <a:rPr lang="en-GB" b="1" dirty="0" smtClean="0">
                <a:solidFill>
                  <a:schemeClr val="bg1"/>
                </a:solidFill>
                <a:latin typeface="Calibri" pitchFamily="34" charset="0"/>
                <a:ea typeface="Calibri" pitchFamily="34" charset="0"/>
                <a:cs typeface="Times New Roman" pitchFamily="18" charset="0"/>
              </a:rPr>
              <a:t>(Belgian not-for-profit association)</a:t>
            </a:r>
            <a:endParaRPr lang="en-GB" b="1" dirty="0">
              <a:solidFill>
                <a:srgbClr val="0572B5"/>
              </a:solidFill>
              <a:latin typeface="Calibri" pitchFamily="34" charset="0"/>
              <a:ea typeface="Calibri" pitchFamily="34" charset="0"/>
              <a:cs typeface="Times New Roman" pitchFamily="18" charset="0"/>
            </a:endParaRPr>
          </a:p>
        </p:txBody>
      </p:sp>
      <p:sp>
        <p:nvSpPr>
          <p:cNvPr id="10" name="Right Arrow 15"/>
          <p:cNvSpPr>
            <a:spLocks noChangeArrowheads="1"/>
          </p:cNvSpPr>
          <p:nvPr/>
        </p:nvSpPr>
        <p:spPr bwMode="auto">
          <a:xfrm rot="10800000">
            <a:off x="4707854" y="4003435"/>
            <a:ext cx="199292" cy="198437"/>
          </a:xfrm>
          <a:prstGeom prst="rightArrow">
            <a:avLst>
              <a:gd name="adj1" fmla="val 50000"/>
              <a:gd name="adj2" fmla="val 49857"/>
            </a:avLst>
          </a:prstGeom>
          <a:solidFill>
            <a:schemeClr val="accent2"/>
          </a:solidFill>
          <a:ln w="9525" algn="ctr">
            <a:solidFill>
              <a:schemeClr val="tx1"/>
            </a:solid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
        <p:nvSpPr>
          <p:cNvPr id="14" name="Right Arrow 25"/>
          <p:cNvSpPr>
            <a:spLocks noChangeArrowheads="1"/>
          </p:cNvSpPr>
          <p:nvPr/>
        </p:nvSpPr>
        <p:spPr bwMode="auto">
          <a:xfrm rot="10800000">
            <a:off x="4707854" y="1797846"/>
            <a:ext cx="199292" cy="198437"/>
          </a:xfrm>
          <a:prstGeom prst="rightArrow">
            <a:avLst>
              <a:gd name="adj1" fmla="val 50000"/>
              <a:gd name="adj2" fmla="val 49857"/>
            </a:avLst>
          </a:prstGeom>
          <a:solidFill>
            <a:schemeClr val="accent2"/>
          </a:solidFill>
          <a:ln w="9525" algn="ctr">
            <a:solidFill>
              <a:schemeClr val="tx1"/>
            </a:solid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
        <p:nvSpPr>
          <p:cNvPr id="15" name="Text Box 15"/>
          <p:cNvSpPr txBox="1">
            <a:spLocks noChangeArrowheads="1"/>
          </p:cNvSpPr>
          <p:nvPr/>
        </p:nvSpPr>
        <p:spPr bwMode="auto">
          <a:xfrm>
            <a:off x="4965762" y="1480986"/>
            <a:ext cx="2965939" cy="840893"/>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anchor="ctr"/>
          <a:lstStyle/>
          <a:p>
            <a:pPr algn="ctr">
              <a:lnSpc>
                <a:spcPts val="1300"/>
              </a:lnSpc>
              <a:spcAft>
                <a:spcPts val="300"/>
              </a:spcAft>
              <a:defRPr/>
            </a:pPr>
            <a:r>
              <a:rPr lang="en-GB" sz="1400" b="1" dirty="0">
                <a:latin typeface="+mj-lt"/>
                <a:ea typeface="Calibri" pitchFamily="34" charset="0"/>
                <a:cs typeface="Times New Roman"/>
              </a:rPr>
              <a:t>This is the PCS Board. </a:t>
            </a:r>
            <a:r>
              <a:rPr lang="en-GB" sz="1400" b="1" dirty="0" smtClean="0">
                <a:latin typeface="+mj-lt"/>
                <a:ea typeface="Calibri" pitchFamily="34" charset="0"/>
                <a:cs typeface="Times New Roman"/>
              </a:rPr>
              <a:t>9 member Board </a:t>
            </a:r>
            <a:r>
              <a:rPr lang="en-GB" sz="1400" b="1" dirty="0">
                <a:latin typeface="+mj-lt"/>
                <a:ea typeface="Calibri" pitchFamily="34" charset="0"/>
                <a:cs typeface="Times New Roman"/>
              </a:rPr>
              <a:t>appoints </a:t>
            </a:r>
            <a:r>
              <a:rPr lang="en-GB" sz="1400" b="1" dirty="0">
                <a:solidFill>
                  <a:srgbClr val="FF0000"/>
                </a:solidFill>
                <a:latin typeface="+mj-lt"/>
                <a:ea typeface="Calibri" pitchFamily="34" charset="0"/>
                <a:cs typeface="Times New Roman"/>
              </a:rPr>
              <a:t> </a:t>
            </a:r>
            <a:r>
              <a:rPr lang="en-GB" sz="1400" b="1" dirty="0">
                <a:latin typeface="+mj-lt"/>
                <a:ea typeface="Calibri" pitchFamily="34" charset="0"/>
                <a:cs typeface="Times New Roman"/>
              </a:rPr>
              <a:t>committees </a:t>
            </a:r>
            <a:r>
              <a:rPr lang="en-GB" sz="1400" b="1" dirty="0" smtClean="0">
                <a:latin typeface="+mj-lt"/>
                <a:ea typeface="Calibri" pitchFamily="34" charset="0"/>
                <a:cs typeface="Times New Roman"/>
              </a:rPr>
              <a:t>12 person Market </a:t>
            </a:r>
            <a:r>
              <a:rPr lang="en-GB" sz="1400" b="1" dirty="0">
                <a:latin typeface="+mj-lt"/>
                <a:ea typeface="Calibri" pitchFamily="34" charset="0"/>
                <a:cs typeface="Times New Roman"/>
              </a:rPr>
              <a:t>Committee will assist/advise PCS Secretariat</a:t>
            </a:r>
          </a:p>
        </p:txBody>
      </p:sp>
      <p:sp>
        <p:nvSpPr>
          <p:cNvPr id="16" name="Text Box 15"/>
          <p:cNvSpPr txBox="1">
            <a:spLocks noChangeArrowheads="1"/>
          </p:cNvSpPr>
          <p:nvPr/>
        </p:nvSpPr>
        <p:spPr bwMode="auto">
          <a:xfrm>
            <a:off x="4965762" y="3717418"/>
            <a:ext cx="2963008" cy="747713"/>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anchor="ctr"/>
          <a:lstStyle/>
          <a:p>
            <a:pPr algn="ctr">
              <a:lnSpc>
                <a:spcPts val="1300"/>
              </a:lnSpc>
              <a:spcAft>
                <a:spcPts val="300"/>
              </a:spcAft>
              <a:defRPr/>
            </a:pPr>
            <a:r>
              <a:rPr lang="en-GB" sz="1400" b="1" dirty="0">
                <a:latin typeface="+mj-lt"/>
                <a:ea typeface="Calibri" pitchFamily="34" charset="0"/>
                <a:cs typeface="Times New Roman"/>
              </a:rPr>
              <a:t>PCS </a:t>
            </a:r>
            <a:r>
              <a:rPr lang="en-GB" sz="1400" b="1" dirty="0" smtClean="0">
                <a:latin typeface="+mj-lt"/>
                <a:ea typeface="Calibri" pitchFamily="34" charset="0"/>
                <a:cs typeface="Times New Roman"/>
              </a:rPr>
              <a:t>Secretariat contracts with </a:t>
            </a:r>
            <a:r>
              <a:rPr lang="en-GB" sz="1400" b="1" dirty="0">
                <a:latin typeface="+mj-lt"/>
                <a:ea typeface="Calibri" pitchFamily="34" charset="0"/>
                <a:cs typeface="Times New Roman"/>
              </a:rPr>
              <a:t>third parties to </a:t>
            </a:r>
            <a:r>
              <a:rPr lang="en-GB" sz="1400" b="1" dirty="0" smtClean="0">
                <a:latin typeface="+mj-lt"/>
                <a:ea typeface="Calibri" pitchFamily="34" charset="0"/>
                <a:cs typeface="Times New Roman"/>
              </a:rPr>
              <a:t>support its work</a:t>
            </a:r>
            <a:endParaRPr lang="en-GB" sz="1400" b="1" dirty="0">
              <a:latin typeface="+mj-lt"/>
              <a:ea typeface="Calibri" pitchFamily="34" charset="0"/>
              <a:cs typeface="Times New Roman" pitchFamily="18" charset="0"/>
            </a:endParaRPr>
          </a:p>
        </p:txBody>
      </p:sp>
      <p:sp>
        <p:nvSpPr>
          <p:cNvPr id="17" name="Text Box 15"/>
          <p:cNvSpPr txBox="1">
            <a:spLocks noChangeArrowheads="1"/>
          </p:cNvSpPr>
          <p:nvPr/>
        </p:nvSpPr>
        <p:spPr bwMode="auto">
          <a:xfrm>
            <a:off x="4980523" y="4847963"/>
            <a:ext cx="1395046" cy="586460"/>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anchor="ctr"/>
          <a:lstStyle/>
          <a:p>
            <a:pPr algn="ctr">
              <a:lnSpc>
                <a:spcPts val="1300"/>
              </a:lnSpc>
              <a:defRPr/>
            </a:pPr>
            <a:r>
              <a:rPr lang="en-GB" sz="1400" b="1" dirty="0" smtClean="0">
                <a:latin typeface="+mj-lt"/>
                <a:ea typeface="Calibri" pitchFamily="34" charset="0"/>
                <a:cs typeface="Times New Roman"/>
              </a:rPr>
              <a:t>Screening</a:t>
            </a:r>
          </a:p>
          <a:p>
            <a:pPr algn="ctr">
              <a:lnSpc>
                <a:spcPts val="1300"/>
              </a:lnSpc>
              <a:defRPr/>
            </a:pPr>
            <a:r>
              <a:rPr lang="en-GB" sz="1400" b="1" dirty="0" smtClean="0">
                <a:latin typeface="+mj-lt"/>
                <a:ea typeface="Calibri" pitchFamily="34" charset="0"/>
                <a:cs typeface="Times New Roman"/>
              </a:rPr>
              <a:t>Partners</a:t>
            </a:r>
            <a:endParaRPr lang="en-GB" sz="1400" b="1" dirty="0">
              <a:effectDag name="">
                <a:cont type="tree" name="">
                  <a:effect ref="fillLine"/>
                  <a:outerShdw dist="38100" dir="13500000" algn="br">
                    <a:srgbClr val="DBFFFD"/>
                  </a:outerShdw>
                </a:cont>
                <a:cont type="tree" name="">
                  <a:effect ref="fillLine"/>
                  <a:outerShdw dist="38100" dir="2700000" algn="tl">
                    <a:srgbClr val="678482"/>
                  </a:outerShdw>
                </a:cont>
                <a:effect ref="fillLine"/>
              </a:effectDag>
              <a:latin typeface="+mj-lt"/>
              <a:ea typeface="Calibri" pitchFamily="34" charset="0"/>
              <a:cs typeface="Times New Roman"/>
            </a:endParaRPr>
          </a:p>
        </p:txBody>
      </p:sp>
      <p:sp>
        <p:nvSpPr>
          <p:cNvPr id="19" name="Up Arrow 29"/>
          <p:cNvSpPr>
            <a:spLocks noChangeArrowheads="1"/>
          </p:cNvSpPr>
          <p:nvPr/>
        </p:nvSpPr>
        <p:spPr bwMode="auto">
          <a:xfrm>
            <a:off x="5571465" y="4641061"/>
            <a:ext cx="250580" cy="212725"/>
          </a:xfrm>
          <a:prstGeom prst="upArrow">
            <a:avLst>
              <a:gd name="adj1" fmla="val 50000"/>
              <a:gd name="adj2" fmla="val 50000"/>
            </a:avLst>
          </a:prstGeom>
          <a:solidFill>
            <a:schemeClr val="accent2"/>
          </a:solidFill>
          <a:ln w="9525" algn="ctr">
            <a:solidFill>
              <a:schemeClr val="tx1"/>
            </a:solid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
        <p:nvSpPr>
          <p:cNvPr id="22" name="Down Arrow 20"/>
          <p:cNvSpPr>
            <a:spLocks noChangeArrowheads="1"/>
          </p:cNvSpPr>
          <p:nvPr/>
        </p:nvSpPr>
        <p:spPr bwMode="auto">
          <a:xfrm>
            <a:off x="5847924" y="2619885"/>
            <a:ext cx="448408" cy="977900"/>
          </a:xfrm>
          <a:prstGeom prst="downArrow">
            <a:avLst>
              <a:gd name="adj1" fmla="val 50000"/>
              <a:gd name="adj2" fmla="val 49861"/>
            </a:avLst>
          </a:prstGeom>
          <a:noFill/>
          <a:ln w="9525" algn="ctr">
            <a:no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
        <p:nvSpPr>
          <p:cNvPr id="29" name="Process 28"/>
          <p:cNvSpPr/>
          <p:nvPr/>
        </p:nvSpPr>
        <p:spPr>
          <a:xfrm>
            <a:off x="1310918" y="4552504"/>
            <a:ext cx="1939068" cy="586460"/>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Ian Bell</a:t>
            </a:r>
            <a:br>
              <a:rPr lang="en-US" sz="1400" dirty="0" smtClean="0">
                <a:solidFill>
                  <a:schemeClr val="tx1"/>
                </a:solidFill>
              </a:rPr>
            </a:br>
            <a:r>
              <a:rPr lang="en-US" sz="1400" dirty="0" smtClean="0">
                <a:solidFill>
                  <a:schemeClr val="tx1"/>
                </a:solidFill>
              </a:rPr>
              <a:t>Head </a:t>
            </a:r>
            <a:r>
              <a:rPr lang="en-US" sz="1400" b="1" dirty="0">
                <a:solidFill>
                  <a:schemeClr val="tx1"/>
                </a:solidFill>
                <a:latin typeface="Calibri"/>
                <a:ea typeface="Calibri"/>
                <a:cs typeface="Times New Roman"/>
              </a:rPr>
              <a:t>of</a:t>
            </a:r>
            <a:r>
              <a:rPr lang="en-US" sz="1400" dirty="0" smtClean="0">
                <a:solidFill>
                  <a:schemeClr val="tx1"/>
                </a:solidFill>
              </a:rPr>
              <a:t> PCS Secretariat</a:t>
            </a:r>
            <a:endParaRPr lang="en-US" sz="1400" b="1" dirty="0">
              <a:solidFill>
                <a:schemeClr val="tx1"/>
              </a:solidFill>
              <a:latin typeface="Calibri"/>
              <a:ea typeface="Calibri"/>
              <a:cs typeface="Times New Roman"/>
            </a:endParaRPr>
          </a:p>
        </p:txBody>
      </p:sp>
      <p:sp>
        <p:nvSpPr>
          <p:cNvPr id="30" name="Process 29"/>
          <p:cNvSpPr/>
          <p:nvPr/>
        </p:nvSpPr>
        <p:spPr>
          <a:xfrm>
            <a:off x="300038" y="5601640"/>
            <a:ext cx="1939068" cy="586460"/>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Mark Lewis</a:t>
            </a:r>
          </a:p>
          <a:p>
            <a:pPr algn="ctr"/>
            <a:r>
              <a:rPr lang="en-US" sz="1400" dirty="0" smtClean="0">
                <a:solidFill>
                  <a:schemeClr val="tx1"/>
                </a:solidFill>
              </a:rPr>
              <a:t>Managing Director</a:t>
            </a:r>
            <a:endParaRPr lang="en-US" sz="1400" b="1" dirty="0">
              <a:solidFill>
                <a:schemeClr val="tx1"/>
              </a:solidFill>
              <a:latin typeface="Calibri"/>
              <a:ea typeface="Calibri"/>
              <a:cs typeface="Times New Roman"/>
            </a:endParaRPr>
          </a:p>
        </p:txBody>
      </p:sp>
      <p:sp>
        <p:nvSpPr>
          <p:cNvPr id="31" name="Process 30"/>
          <p:cNvSpPr/>
          <p:nvPr/>
        </p:nvSpPr>
        <p:spPr>
          <a:xfrm>
            <a:off x="2391506" y="5601640"/>
            <a:ext cx="1939068" cy="586460"/>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Tris Lateward</a:t>
            </a:r>
          </a:p>
          <a:p>
            <a:pPr algn="ctr"/>
            <a:r>
              <a:rPr lang="en-US" sz="1400" dirty="0" smtClean="0">
                <a:solidFill>
                  <a:schemeClr val="tx1"/>
                </a:solidFill>
              </a:rPr>
              <a:t>Office Manager</a:t>
            </a:r>
            <a:endParaRPr lang="en-US" sz="1400" b="1" dirty="0">
              <a:solidFill>
                <a:schemeClr val="tx1"/>
              </a:solidFill>
              <a:latin typeface="Calibri"/>
              <a:ea typeface="Calibri"/>
              <a:cs typeface="Times New Roman"/>
            </a:endParaRPr>
          </a:p>
        </p:txBody>
      </p:sp>
      <p:cxnSp>
        <p:nvCxnSpPr>
          <p:cNvPr id="33" name="Elbow Connector 32"/>
          <p:cNvCxnSpPr>
            <a:stCxn id="29" idx="2"/>
            <a:endCxn id="31" idx="0"/>
          </p:cNvCxnSpPr>
          <p:nvPr/>
        </p:nvCxnSpPr>
        <p:spPr>
          <a:xfrm rot="16200000" flipH="1">
            <a:off x="2589408" y="4830008"/>
            <a:ext cx="462676" cy="1080588"/>
          </a:xfrm>
          <a:prstGeom prst="bentConnector3">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29" idx="2"/>
            <a:endCxn id="30" idx="0"/>
          </p:cNvCxnSpPr>
          <p:nvPr/>
        </p:nvCxnSpPr>
        <p:spPr>
          <a:xfrm rot="5400000">
            <a:off x="1543674" y="4864862"/>
            <a:ext cx="462676" cy="1010880"/>
          </a:xfrm>
          <a:prstGeom prst="bentConnector3">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36" name="Text Box 15"/>
          <p:cNvSpPr txBox="1">
            <a:spLocks noChangeArrowheads="1"/>
          </p:cNvSpPr>
          <p:nvPr/>
        </p:nvSpPr>
        <p:spPr bwMode="auto">
          <a:xfrm>
            <a:off x="6545291" y="4859314"/>
            <a:ext cx="1395046" cy="586460"/>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anchor="ctr"/>
          <a:lstStyle/>
          <a:p>
            <a:pPr algn="ctr">
              <a:lnSpc>
                <a:spcPts val="1300"/>
              </a:lnSpc>
              <a:defRPr/>
            </a:pPr>
            <a:r>
              <a:rPr lang="en-GB" sz="1400" b="1" dirty="0" smtClean="0">
                <a:latin typeface="+mj-lt"/>
                <a:ea typeface="Calibri" pitchFamily="34" charset="0"/>
                <a:cs typeface="Times New Roman"/>
              </a:rPr>
              <a:t>IT and other Advisors</a:t>
            </a:r>
            <a:endParaRPr lang="en-GB" sz="1400" b="1" dirty="0">
              <a:effectDag name="">
                <a:cont type="tree" name="">
                  <a:effect ref="fillLine"/>
                  <a:outerShdw dist="38100" dir="13500000" algn="br">
                    <a:srgbClr val="DBFFFD"/>
                  </a:outerShdw>
                </a:cont>
                <a:cont type="tree" name="">
                  <a:effect ref="fillLine"/>
                  <a:outerShdw dist="38100" dir="2700000" algn="tl">
                    <a:srgbClr val="678482"/>
                  </a:outerShdw>
                </a:cont>
                <a:effect ref="fillLine"/>
              </a:effectDag>
              <a:latin typeface="+mj-lt"/>
              <a:ea typeface="Calibri" pitchFamily="34" charset="0"/>
              <a:cs typeface="Times New Roman"/>
            </a:endParaRPr>
          </a:p>
        </p:txBody>
      </p:sp>
      <p:sp>
        <p:nvSpPr>
          <p:cNvPr id="37" name="Up Arrow 29"/>
          <p:cNvSpPr>
            <a:spLocks noChangeArrowheads="1"/>
          </p:cNvSpPr>
          <p:nvPr/>
        </p:nvSpPr>
        <p:spPr bwMode="auto">
          <a:xfrm>
            <a:off x="7113667" y="4636673"/>
            <a:ext cx="250580" cy="212725"/>
          </a:xfrm>
          <a:prstGeom prst="upArrow">
            <a:avLst>
              <a:gd name="adj1" fmla="val 50000"/>
              <a:gd name="adj2" fmla="val 50000"/>
            </a:avLst>
          </a:prstGeom>
          <a:solidFill>
            <a:schemeClr val="accent2"/>
          </a:solidFill>
          <a:ln w="9525" algn="ctr">
            <a:solidFill>
              <a:schemeClr val="tx1"/>
            </a:solid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
        <p:nvSpPr>
          <p:cNvPr id="42" name="Text Box 15"/>
          <p:cNvSpPr txBox="1">
            <a:spLocks noChangeArrowheads="1"/>
          </p:cNvSpPr>
          <p:nvPr/>
        </p:nvSpPr>
        <p:spPr bwMode="auto">
          <a:xfrm>
            <a:off x="4978124" y="2546501"/>
            <a:ext cx="2950646" cy="305488"/>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lIns="0" tIns="0" rIns="0" bIns="0" anchor="ctr"/>
          <a:lstStyle/>
          <a:p>
            <a:pPr algn="ctr">
              <a:lnSpc>
                <a:spcPts val="1300"/>
              </a:lnSpc>
              <a:defRPr/>
            </a:pPr>
            <a:r>
              <a:rPr lang="en-GB" sz="1300" b="1" dirty="0" smtClean="0">
                <a:latin typeface="+mj-lt"/>
                <a:ea typeface="Calibri" pitchFamily="34" charset="0"/>
                <a:cs typeface="Times New Roman"/>
              </a:rPr>
              <a:t>Market Committee</a:t>
            </a:r>
            <a:endParaRPr lang="en-GB" sz="1300" b="1" dirty="0">
              <a:effectDag name="">
                <a:cont type="tree" name="">
                  <a:effect ref="fillLine"/>
                  <a:outerShdw dist="38100" dir="13500000" algn="br">
                    <a:srgbClr val="DBFFFD"/>
                  </a:outerShdw>
                </a:cont>
                <a:cont type="tree" name="">
                  <a:effect ref="fillLine"/>
                  <a:outerShdw dist="38100" dir="2700000" algn="tl">
                    <a:srgbClr val="678482"/>
                  </a:outerShdw>
                </a:cont>
                <a:effect ref="fillLine"/>
              </a:effectDag>
              <a:latin typeface="+mj-lt"/>
              <a:ea typeface="Calibri" pitchFamily="34" charset="0"/>
              <a:cs typeface="Times New Roman"/>
            </a:endParaRPr>
          </a:p>
        </p:txBody>
      </p:sp>
      <p:sp>
        <p:nvSpPr>
          <p:cNvPr id="43" name="Text Box 15"/>
          <p:cNvSpPr txBox="1">
            <a:spLocks noChangeArrowheads="1"/>
          </p:cNvSpPr>
          <p:nvPr/>
        </p:nvSpPr>
        <p:spPr bwMode="auto">
          <a:xfrm>
            <a:off x="4993221" y="3036601"/>
            <a:ext cx="1288722" cy="432047"/>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lIns="0" tIns="0" rIns="0" bIns="0" anchor="ctr"/>
          <a:lstStyle/>
          <a:p>
            <a:pPr algn="ctr">
              <a:lnSpc>
                <a:spcPts val="1300"/>
              </a:lnSpc>
              <a:defRPr/>
            </a:pPr>
            <a:r>
              <a:rPr lang="en-GB" sz="1300" b="1" dirty="0" smtClean="0">
                <a:latin typeface="+mj-lt"/>
                <a:ea typeface="Calibri" pitchFamily="34" charset="0"/>
                <a:cs typeface="Times New Roman"/>
              </a:rPr>
              <a:t>External </a:t>
            </a:r>
            <a:br>
              <a:rPr lang="en-GB" sz="1300" b="1" dirty="0" smtClean="0">
                <a:latin typeface="+mj-lt"/>
                <a:ea typeface="Calibri" pitchFamily="34" charset="0"/>
                <a:cs typeface="Times New Roman"/>
              </a:rPr>
            </a:br>
            <a:r>
              <a:rPr lang="en-GB" sz="1300" b="1" dirty="0" smtClean="0">
                <a:latin typeface="+mj-lt"/>
                <a:ea typeface="Calibri" pitchFamily="34" charset="0"/>
                <a:cs typeface="Times New Roman"/>
              </a:rPr>
              <a:t>Committee</a:t>
            </a:r>
            <a:endParaRPr lang="en-GB" sz="1300" b="1" dirty="0">
              <a:effectDag name="">
                <a:cont type="tree" name="">
                  <a:effect ref="fillLine"/>
                  <a:outerShdw dist="38100" dir="13500000" algn="br">
                    <a:srgbClr val="DBFFFD"/>
                  </a:outerShdw>
                </a:cont>
                <a:cont type="tree" name="">
                  <a:effect ref="fillLine"/>
                  <a:outerShdw dist="38100" dir="2700000" algn="tl">
                    <a:srgbClr val="678482"/>
                  </a:outerShdw>
                </a:cont>
                <a:effect ref="fillLine"/>
              </a:effectDag>
              <a:latin typeface="+mj-lt"/>
              <a:ea typeface="Calibri" pitchFamily="34" charset="0"/>
              <a:cs typeface="Times New Roman"/>
            </a:endParaRPr>
          </a:p>
        </p:txBody>
      </p:sp>
      <p:sp>
        <p:nvSpPr>
          <p:cNvPr id="44" name="Text Box 15"/>
          <p:cNvSpPr txBox="1">
            <a:spLocks noChangeArrowheads="1"/>
          </p:cNvSpPr>
          <p:nvPr/>
        </p:nvSpPr>
        <p:spPr bwMode="auto">
          <a:xfrm>
            <a:off x="6644773" y="3039383"/>
            <a:ext cx="1288722" cy="432047"/>
          </a:xfrm>
          <a:prstGeom prst="rect">
            <a:avLst/>
          </a:prstGeom>
          <a:solidFill>
            <a:srgbClr val="FF9797"/>
          </a:solidFill>
          <a:ln w="38100">
            <a:solidFill>
              <a:srgbClr val="F2F2F2"/>
            </a:solidFill>
            <a:miter lim="800000"/>
            <a:headEnd/>
            <a:tailEnd/>
          </a:ln>
          <a:effectLst>
            <a:outerShdw dist="29783" dir="3885549" algn="ctr" rotWithShape="0">
              <a:srgbClr val="205867">
                <a:alpha val="50000"/>
              </a:srgbClr>
            </a:outerShdw>
          </a:effectLst>
        </p:spPr>
        <p:txBody>
          <a:bodyPr lIns="0" tIns="0" rIns="0" bIns="0" anchor="ctr"/>
          <a:lstStyle/>
          <a:p>
            <a:pPr algn="ctr">
              <a:lnSpc>
                <a:spcPts val="1300"/>
              </a:lnSpc>
              <a:defRPr/>
            </a:pPr>
            <a:r>
              <a:rPr lang="en-GB" sz="1300" b="1" dirty="0" smtClean="0">
                <a:latin typeface="+mj-lt"/>
                <a:ea typeface="Calibri" pitchFamily="34" charset="0"/>
                <a:cs typeface="Times New Roman"/>
              </a:rPr>
              <a:t>Arbitration </a:t>
            </a:r>
            <a:br>
              <a:rPr lang="en-GB" sz="1300" b="1" dirty="0" smtClean="0">
                <a:latin typeface="+mj-lt"/>
                <a:ea typeface="Calibri" pitchFamily="34" charset="0"/>
                <a:cs typeface="Times New Roman"/>
              </a:rPr>
            </a:br>
            <a:r>
              <a:rPr lang="en-GB" sz="1300" b="1" dirty="0" smtClean="0">
                <a:latin typeface="+mj-lt"/>
                <a:ea typeface="Calibri" pitchFamily="34" charset="0"/>
                <a:cs typeface="Times New Roman"/>
              </a:rPr>
              <a:t>Committee</a:t>
            </a:r>
            <a:endParaRPr lang="en-GB" sz="1300" b="1" dirty="0">
              <a:effectDag name="">
                <a:cont type="tree" name="">
                  <a:effect ref="fillLine"/>
                  <a:outerShdw dist="38100" dir="13500000" algn="br">
                    <a:srgbClr val="DBFFFD"/>
                  </a:outerShdw>
                </a:cont>
                <a:cont type="tree" name="">
                  <a:effect ref="fillLine"/>
                  <a:outerShdw dist="38100" dir="2700000" algn="tl">
                    <a:srgbClr val="678482"/>
                  </a:outerShdw>
                </a:cont>
                <a:effect ref="fillLine"/>
              </a:effectDag>
              <a:latin typeface="+mj-lt"/>
              <a:ea typeface="Calibri" pitchFamily="34" charset="0"/>
              <a:cs typeface="Times New Roman"/>
            </a:endParaRPr>
          </a:p>
        </p:txBody>
      </p:sp>
      <p:sp>
        <p:nvSpPr>
          <p:cNvPr id="23" name="Right Arrow 25"/>
          <p:cNvSpPr>
            <a:spLocks noChangeArrowheads="1"/>
          </p:cNvSpPr>
          <p:nvPr/>
        </p:nvSpPr>
        <p:spPr bwMode="auto">
          <a:xfrm rot="16200000" flipH="1">
            <a:off x="6391054" y="2329321"/>
            <a:ext cx="214752" cy="264702"/>
          </a:xfrm>
          <a:prstGeom prst="rightArrow">
            <a:avLst>
              <a:gd name="adj1" fmla="val 50000"/>
              <a:gd name="adj2" fmla="val 49857"/>
            </a:avLst>
          </a:prstGeom>
          <a:solidFill>
            <a:schemeClr val="accent2"/>
          </a:solidFill>
          <a:ln w="9525" algn="ctr">
            <a:solidFill>
              <a:schemeClr val="tx1"/>
            </a:solidFill>
            <a:round/>
            <a:headEnd/>
            <a:tailEnd/>
          </a:ln>
        </p:spPr>
        <p:txBody>
          <a:bodyPr lIns="0" tIns="46038" rIns="0" bIns="46038"/>
          <a:lstStyle/>
          <a:p>
            <a:pPr marL="284163" indent="-282575" eaLnBrk="0" hangingPunct="0">
              <a:lnSpc>
                <a:spcPct val="110000"/>
              </a:lnSpc>
              <a:spcAft>
                <a:spcPct val="40000"/>
              </a:spcAft>
              <a:buClr>
                <a:schemeClr val="tx2"/>
              </a:buClr>
              <a:buSzPct val="70000"/>
              <a:buFont typeface="Wingdings" pitchFamily="2" charset="2"/>
              <a:buChar char="n"/>
            </a:pPr>
            <a:endParaRPr lang="en-US" dirty="0"/>
          </a:p>
        </p:txBody>
      </p:sp>
    </p:spTree>
    <p:extLst>
      <p:ext uri="{BB962C8B-B14F-4D97-AF65-F5344CB8AC3E}">
        <p14:creationId xmlns:p14="http://schemas.microsoft.com/office/powerpoint/2010/main" val="4031476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smtClean="0"/>
              <a:t>PCS Association </a:t>
            </a:r>
            <a:r>
              <a:rPr lang="en-US" dirty="0"/>
              <a:t>– M</a:t>
            </a:r>
            <a:r>
              <a:rPr lang="en-US" dirty="0" smtClean="0"/>
              <a:t>embers</a:t>
            </a:r>
            <a:endParaRPr lang="en-US" dirty="0"/>
          </a:p>
          <a:p>
            <a:endParaRPr lang="en-US" dirty="0"/>
          </a:p>
        </p:txBody>
      </p:sp>
      <p:sp>
        <p:nvSpPr>
          <p:cNvPr id="12" name="Text Placeholder 11"/>
          <p:cNvSpPr>
            <a:spLocks noGrp="1"/>
          </p:cNvSpPr>
          <p:nvPr>
            <p:ph type="body" sz="quarter" idx="16"/>
          </p:nvPr>
        </p:nvSpPr>
        <p:spPr/>
        <p:txBody>
          <a:bodyPr/>
          <a:lstStyle/>
          <a:p>
            <a:endParaRPr lang="en-US"/>
          </a:p>
        </p:txBody>
      </p:sp>
      <p:sp>
        <p:nvSpPr>
          <p:cNvPr id="5" name="TextBox 4"/>
          <p:cNvSpPr txBox="1"/>
          <p:nvPr/>
        </p:nvSpPr>
        <p:spPr>
          <a:xfrm>
            <a:off x="1801263" y="5792208"/>
            <a:ext cx="184666" cy="369332"/>
          </a:xfrm>
          <a:prstGeom prst="rect">
            <a:avLst/>
          </a:prstGeom>
          <a:noFill/>
        </p:spPr>
        <p:txBody>
          <a:bodyPr wrap="none" rtlCol="0">
            <a:spAutoFit/>
          </a:bodyPr>
          <a:lstStyle/>
          <a:p>
            <a:endParaRPr lang="en-US" dirty="0"/>
          </a:p>
        </p:txBody>
      </p:sp>
      <p:sp>
        <p:nvSpPr>
          <p:cNvPr id="8" name="Text Placeholder 2"/>
          <p:cNvSpPr txBox="1">
            <a:spLocks/>
          </p:cNvSpPr>
          <p:nvPr/>
        </p:nvSpPr>
        <p:spPr>
          <a:xfrm>
            <a:off x="327700" y="1416177"/>
            <a:ext cx="3873500" cy="50971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20D20"/>
              </a:buClr>
            </a:pPr>
            <a:r>
              <a:rPr lang="en-US" sz="1500" dirty="0" smtClean="0">
                <a:latin typeface="+mj-lt"/>
                <a:cs typeface="Times New Roman"/>
              </a:rPr>
              <a:t>Allen &amp; </a:t>
            </a:r>
            <a:r>
              <a:rPr lang="en-US" sz="1500" dirty="0" err="1" smtClean="0">
                <a:latin typeface="+mj-lt"/>
                <a:cs typeface="Times New Roman"/>
              </a:rPr>
              <a:t>Overy</a:t>
            </a:r>
            <a:r>
              <a:rPr lang="en-US" sz="1500" dirty="0" smtClean="0">
                <a:latin typeface="+mj-lt"/>
                <a:cs typeface="Times New Roman"/>
              </a:rPr>
              <a:t> </a:t>
            </a:r>
          </a:p>
          <a:p>
            <a:pPr>
              <a:buClr>
                <a:srgbClr val="C20D20"/>
              </a:buClr>
            </a:pPr>
            <a:r>
              <a:rPr lang="en-US" sz="1500" dirty="0" smtClean="0">
                <a:cs typeface="Times New Roman"/>
              </a:rPr>
              <a:t>Allianz</a:t>
            </a:r>
            <a:endParaRPr lang="en-US" sz="1500" dirty="0">
              <a:cs typeface="Times New Roman"/>
            </a:endParaRPr>
          </a:p>
          <a:p>
            <a:pPr>
              <a:buClr>
                <a:srgbClr val="C20D20"/>
              </a:buClr>
            </a:pPr>
            <a:r>
              <a:rPr lang="en-US" sz="1500" dirty="0" smtClean="0">
                <a:latin typeface="+mj-lt"/>
                <a:cs typeface="Times New Roman"/>
              </a:rPr>
              <a:t>AXA </a:t>
            </a:r>
          </a:p>
          <a:p>
            <a:pPr>
              <a:buClr>
                <a:srgbClr val="C20D20"/>
              </a:buClr>
            </a:pPr>
            <a:r>
              <a:rPr lang="en-US" sz="1500" dirty="0" smtClean="0">
                <a:latin typeface="+mj-lt"/>
                <a:cs typeface="Times New Roman"/>
              </a:rPr>
              <a:t>Baker &amp; McKenzie</a:t>
            </a:r>
          </a:p>
          <a:p>
            <a:pPr>
              <a:buClr>
                <a:srgbClr val="C20D20"/>
              </a:buClr>
            </a:pPr>
            <a:r>
              <a:rPr lang="en-US" sz="1500" dirty="0" smtClean="0">
                <a:latin typeface="+mj-lt"/>
                <a:cs typeface="Times New Roman"/>
              </a:rPr>
              <a:t>Barclays </a:t>
            </a:r>
          </a:p>
          <a:p>
            <a:pPr>
              <a:buClr>
                <a:srgbClr val="C20D20"/>
              </a:buClr>
            </a:pPr>
            <a:r>
              <a:rPr lang="en-US" sz="1500" dirty="0" smtClean="0">
                <a:latin typeface="+mj-lt"/>
                <a:cs typeface="Times New Roman"/>
              </a:rPr>
              <a:t>Bank of America Merrill Lynch </a:t>
            </a:r>
          </a:p>
          <a:p>
            <a:pPr>
              <a:buClr>
                <a:srgbClr val="C20D20"/>
              </a:buClr>
            </a:pPr>
            <a:r>
              <a:rPr lang="en-US" sz="1500" dirty="0" smtClean="0">
                <a:latin typeface="+mj-lt"/>
                <a:cs typeface="Times New Roman"/>
              </a:rPr>
              <a:t>BBVA </a:t>
            </a:r>
          </a:p>
          <a:p>
            <a:pPr>
              <a:buClr>
                <a:srgbClr val="C20D20"/>
              </a:buClr>
            </a:pPr>
            <a:r>
              <a:rPr lang="en-US" sz="1500" dirty="0" err="1" smtClean="0">
                <a:latin typeface="+mj-lt"/>
                <a:cs typeface="Times New Roman"/>
              </a:rPr>
              <a:t>Bishopsfield</a:t>
            </a:r>
            <a:r>
              <a:rPr lang="en-US" sz="1500" dirty="0" smtClean="0">
                <a:latin typeface="+mj-lt"/>
                <a:cs typeface="Times New Roman"/>
              </a:rPr>
              <a:t> Capital Partners </a:t>
            </a:r>
          </a:p>
          <a:p>
            <a:pPr>
              <a:buClr>
                <a:srgbClr val="C20D20"/>
              </a:buClr>
            </a:pPr>
            <a:r>
              <a:rPr lang="en-US" sz="1500" dirty="0" smtClean="0">
                <a:latin typeface="+mj-lt"/>
                <a:cs typeface="Times New Roman"/>
              </a:rPr>
              <a:t>Bloomberg </a:t>
            </a:r>
          </a:p>
          <a:p>
            <a:pPr>
              <a:buClr>
                <a:srgbClr val="C20D20"/>
              </a:buClr>
            </a:pPr>
            <a:r>
              <a:rPr lang="en-US" sz="1500" dirty="0" smtClean="0">
                <a:latin typeface="+mj-lt"/>
                <a:cs typeface="Times New Roman"/>
              </a:rPr>
              <a:t>BNP Paribas </a:t>
            </a:r>
          </a:p>
          <a:p>
            <a:pPr>
              <a:buClr>
                <a:srgbClr val="C20D20"/>
              </a:buClr>
            </a:pPr>
            <a:r>
              <a:rPr lang="en-US" sz="1500" dirty="0" smtClean="0">
                <a:latin typeface="+mj-lt"/>
                <a:cs typeface="Times New Roman"/>
              </a:rPr>
              <a:t>BNY Mellon </a:t>
            </a:r>
          </a:p>
          <a:p>
            <a:pPr>
              <a:buClr>
                <a:srgbClr val="C20D20"/>
              </a:buClr>
            </a:pPr>
            <a:r>
              <a:rPr lang="en-US" sz="1500" dirty="0" smtClean="0">
                <a:latin typeface="+mj-lt"/>
                <a:cs typeface="Times New Roman"/>
              </a:rPr>
              <a:t>Clifford Chance </a:t>
            </a:r>
          </a:p>
          <a:p>
            <a:pPr>
              <a:buClr>
                <a:srgbClr val="C20D20"/>
              </a:buClr>
            </a:pPr>
            <a:r>
              <a:rPr lang="en-US" sz="1500" dirty="0" smtClean="0">
                <a:latin typeface="+mj-lt"/>
                <a:cs typeface="Times New Roman"/>
              </a:rPr>
              <a:t>Credit Suisse </a:t>
            </a:r>
          </a:p>
          <a:p>
            <a:pPr>
              <a:buClr>
                <a:srgbClr val="C20D20"/>
              </a:buClr>
            </a:pPr>
            <a:r>
              <a:rPr lang="en-US" sz="1500" dirty="0" smtClean="0">
                <a:latin typeface="+mj-lt"/>
                <a:cs typeface="Times New Roman"/>
              </a:rPr>
              <a:t>Deutsche Bank </a:t>
            </a:r>
          </a:p>
          <a:p>
            <a:pPr>
              <a:buClr>
                <a:srgbClr val="C20D20"/>
              </a:buClr>
            </a:pPr>
            <a:r>
              <a:rPr lang="en-US" sz="1500" dirty="0" smtClean="0">
                <a:latin typeface="+mj-lt"/>
                <a:cs typeface="Times New Roman"/>
              </a:rPr>
              <a:t>DNB Bank</a:t>
            </a:r>
          </a:p>
          <a:p>
            <a:pPr>
              <a:buClr>
                <a:srgbClr val="C20D20"/>
              </a:buClr>
            </a:pPr>
            <a:r>
              <a:rPr lang="en-US" sz="1500" dirty="0" smtClean="0">
                <a:latin typeface="+mj-lt"/>
                <a:cs typeface="Times New Roman"/>
              </a:rPr>
              <a:t>European Banking Federation </a:t>
            </a:r>
          </a:p>
          <a:p>
            <a:pPr>
              <a:buClr>
                <a:srgbClr val="C20D20"/>
              </a:buClr>
            </a:pPr>
            <a:r>
              <a:rPr lang="en-US" sz="1500" dirty="0" smtClean="0">
                <a:latin typeface="+mj-lt"/>
                <a:cs typeface="Times New Roman"/>
              </a:rPr>
              <a:t>HSBC </a:t>
            </a:r>
          </a:p>
          <a:p>
            <a:endParaRPr lang="en-US" sz="1500" dirty="0">
              <a:solidFill>
                <a:schemeClr val="bg1">
                  <a:lumMod val="50000"/>
                </a:schemeClr>
              </a:solidFill>
              <a:latin typeface="+mj-lt"/>
              <a:cs typeface="Times New Roman"/>
            </a:endParaRPr>
          </a:p>
        </p:txBody>
      </p:sp>
      <p:sp>
        <p:nvSpPr>
          <p:cNvPr id="9" name="Content Placeholder 3"/>
          <p:cNvSpPr txBox="1">
            <a:spLocks/>
          </p:cNvSpPr>
          <p:nvPr/>
        </p:nvSpPr>
        <p:spPr>
          <a:xfrm>
            <a:off x="3131586" y="1416177"/>
            <a:ext cx="4038600" cy="5084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20D20"/>
              </a:buClr>
            </a:pPr>
            <a:r>
              <a:rPr lang="en-US" sz="1500" dirty="0" smtClean="0">
                <a:cs typeface="Times New Roman"/>
              </a:rPr>
              <a:t>HSBC Global Asset Management</a:t>
            </a:r>
          </a:p>
          <a:p>
            <a:pPr>
              <a:buClr>
                <a:srgbClr val="C20D20"/>
              </a:buClr>
            </a:pPr>
            <a:r>
              <a:rPr lang="en-US" sz="1500" dirty="0" smtClean="0">
                <a:cs typeface="Times New Roman"/>
              </a:rPr>
              <a:t>ING </a:t>
            </a:r>
          </a:p>
          <a:p>
            <a:pPr>
              <a:buClr>
                <a:srgbClr val="C20D20"/>
              </a:buClr>
            </a:pPr>
            <a:r>
              <a:rPr lang="en-US" sz="1500" dirty="0" err="1" smtClean="0">
                <a:cs typeface="Times New Roman"/>
              </a:rPr>
              <a:t>Intesa</a:t>
            </a:r>
            <a:r>
              <a:rPr lang="en-US" sz="1500" dirty="0" smtClean="0">
                <a:cs typeface="Times New Roman"/>
              </a:rPr>
              <a:t> </a:t>
            </a:r>
            <a:r>
              <a:rPr lang="en-US" sz="1500" dirty="0">
                <a:cs typeface="Times New Roman"/>
              </a:rPr>
              <a:t>San Paolo </a:t>
            </a:r>
          </a:p>
          <a:p>
            <a:pPr>
              <a:buClr>
                <a:srgbClr val="C20D20"/>
              </a:buClr>
            </a:pPr>
            <a:r>
              <a:rPr lang="en-US" sz="1500" dirty="0" smtClean="0">
                <a:latin typeface="+mj-lt"/>
                <a:cs typeface="Times New Roman"/>
              </a:rPr>
              <a:t>J.P. Morgan </a:t>
            </a:r>
          </a:p>
          <a:p>
            <a:pPr>
              <a:buClr>
                <a:srgbClr val="C20D20"/>
              </a:buClr>
            </a:pPr>
            <a:r>
              <a:rPr lang="en-US" sz="1500" dirty="0" smtClean="0">
                <a:latin typeface="+mj-lt"/>
                <a:cs typeface="Times New Roman"/>
              </a:rPr>
              <a:t>KPMG Advisory N.V.</a:t>
            </a:r>
          </a:p>
          <a:p>
            <a:pPr>
              <a:buClr>
                <a:srgbClr val="C20D20"/>
              </a:buClr>
            </a:pPr>
            <a:r>
              <a:rPr lang="en-US" sz="1500" dirty="0" err="1" smtClean="0">
                <a:latin typeface="+mj-lt"/>
                <a:cs typeface="Times New Roman"/>
              </a:rPr>
              <a:t>Lewtan</a:t>
            </a:r>
            <a:r>
              <a:rPr lang="en-US" sz="1500" dirty="0" smtClean="0">
                <a:latin typeface="+mj-lt"/>
                <a:cs typeface="Times New Roman"/>
              </a:rPr>
              <a:t> Technologies </a:t>
            </a:r>
          </a:p>
          <a:p>
            <a:pPr>
              <a:buClr>
                <a:srgbClr val="C20D20"/>
              </a:buClr>
            </a:pPr>
            <a:r>
              <a:rPr lang="en-US" sz="1500" dirty="0" err="1" smtClean="0">
                <a:latin typeface="+mj-lt"/>
                <a:cs typeface="Times New Roman"/>
              </a:rPr>
              <a:t>Linklaters</a:t>
            </a:r>
            <a:r>
              <a:rPr lang="en-US" sz="1500" dirty="0" smtClean="0">
                <a:latin typeface="+mj-lt"/>
                <a:cs typeface="Times New Roman"/>
              </a:rPr>
              <a:t> </a:t>
            </a:r>
          </a:p>
          <a:p>
            <a:pPr>
              <a:buClr>
                <a:srgbClr val="C20D20"/>
              </a:buClr>
            </a:pPr>
            <a:r>
              <a:rPr lang="en-US" sz="1500" dirty="0" smtClean="0">
                <a:latin typeface="+mj-lt"/>
                <a:cs typeface="Times New Roman"/>
              </a:rPr>
              <a:t>Lloyds Banking Group </a:t>
            </a:r>
          </a:p>
          <a:p>
            <a:pPr>
              <a:buClr>
                <a:srgbClr val="C20D20"/>
              </a:buClr>
            </a:pPr>
            <a:r>
              <a:rPr lang="en-US" sz="1500" dirty="0" smtClean="0">
                <a:latin typeface="+mj-lt"/>
                <a:cs typeface="Times New Roman"/>
              </a:rPr>
              <a:t>Mayer Brown</a:t>
            </a:r>
          </a:p>
          <a:p>
            <a:pPr>
              <a:buClr>
                <a:srgbClr val="C20D20"/>
              </a:buClr>
            </a:pPr>
            <a:r>
              <a:rPr lang="en-US" sz="1500" dirty="0" smtClean="0">
                <a:latin typeface="+mj-lt"/>
                <a:cs typeface="Times New Roman"/>
              </a:rPr>
              <a:t>Nationwide Building Society</a:t>
            </a:r>
          </a:p>
          <a:p>
            <a:pPr>
              <a:buClr>
                <a:srgbClr val="C20D20"/>
              </a:buClr>
            </a:pPr>
            <a:r>
              <a:rPr lang="en-US" sz="1500" dirty="0" smtClean="0">
                <a:latin typeface="+mj-lt"/>
                <a:cs typeface="Times New Roman"/>
              </a:rPr>
              <a:t>NIBC Bank </a:t>
            </a:r>
          </a:p>
          <a:p>
            <a:pPr>
              <a:buClr>
                <a:srgbClr val="C20D20"/>
              </a:buClr>
            </a:pPr>
            <a:r>
              <a:rPr lang="en-US" sz="1500" dirty="0" err="1" smtClean="0">
                <a:latin typeface="+mj-lt"/>
                <a:cs typeface="Times New Roman"/>
              </a:rPr>
              <a:t>Obvion</a:t>
            </a:r>
            <a:r>
              <a:rPr lang="en-US" sz="1500" dirty="0" smtClean="0">
                <a:latin typeface="+mj-lt"/>
                <a:cs typeface="Times New Roman"/>
              </a:rPr>
              <a:t> </a:t>
            </a:r>
          </a:p>
          <a:p>
            <a:pPr>
              <a:buClr>
                <a:srgbClr val="C20D20"/>
              </a:buClr>
            </a:pPr>
            <a:r>
              <a:rPr lang="en-US" sz="1500" dirty="0" err="1" smtClean="0">
                <a:latin typeface="+mj-lt"/>
                <a:cs typeface="Times New Roman"/>
              </a:rPr>
              <a:t>Rabobank</a:t>
            </a:r>
            <a:r>
              <a:rPr lang="en-US" sz="1500" dirty="0" smtClean="0">
                <a:latin typeface="+mj-lt"/>
                <a:cs typeface="Times New Roman"/>
              </a:rPr>
              <a:t> </a:t>
            </a:r>
          </a:p>
          <a:p>
            <a:pPr>
              <a:buClr>
                <a:srgbClr val="C20D20"/>
              </a:buClr>
            </a:pPr>
            <a:r>
              <a:rPr lang="en-US" sz="1500" dirty="0" smtClean="0">
                <a:latin typeface="+mj-lt"/>
                <a:cs typeface="Times New Roman"/>
              </a:rPr>
              <a:t>Royal Bank of Scotland </a:t>
            </a:r>
          </a:p>
          <a:p>
            <a:pPr>
              <a:buClr>
                <a:srgbClr val="C20D20"/>
              </a:buClr>
            </a:pPr>
            <a:r>
              <a:rPr lang="en-US" sz="1500" dirty="0">
                <a:cs typeface="Times New Roman"/>
              </a:rPr>
              <a:t>RBS Asset Management </a:t>
            </a:r>
            <a:endParaRPr lang="en-US" sz="1500" dirty="0" smtClean="0">
              <a:latin typeface="+mj-lt"/>
              <a:cs typeface="Times New Roman"/>
            </a:endParaRPr>
          </a:p>
          <a:p>
            <a:pPr>
              <a:buClr>
                <a:srgbClr val="C20D20"/>
              </a:buClr>
            </a:pPr>
            <a:r>
              <a:rPr lang="en-US" sz="1500" dirty="0" smtClean="0">
                <a:latin typeface="+mj-lt"/>
                <a:cs typeface="Times New Roman"/>
              </a:rPr>
              <a:t>Santander </a:t>
            </a:r>
          </a:p>
          <a:p>
            <a:pPr>
              <a:buClr>
                <a:srgbClr val="C20D20"/>
              </a:buClr>
            </a:pPr>
            <a:r>
              <a:rPr lang="en-US" sz="1500" dirty="0" err="1" smtClean="0">
                <a:latin typeface="+mj-lt"/>
                <a:cs typeface="Times New Roman"/>
              </a:rPr>
              <a:t>Securitisation</a:t>
            </a:r>
            <a:r>
              <a:rPr lang="en-US" sz="1500" dirty="0" smtClean="0">
                <a:latin typeface="+mj-lt"/>
                <a:cs typeface="Times New Roman"/>
              </a:rPr>
              <a:t> Services </a:t>
            </a:r>
          </a:p>
        </p:txBody>
      </p:sp>
      <p:sp>
        <p:nvSpPr>
          <p:cNvPr id="10" name="Rectangle 9"/>
          <p:cNvSpPr/>
          <p:nvPr/>
        </p:nvSpPr>
        <p:spPr>
          <a:xfrm>
            <a:off x="6173108" y="1416177"/>
            <a:ext cx="4572000" cy="1708160"/>
          </a:xfrm>
          <a:prstGeom prst="rect">
            <a:avLst/>
          </a:prstGeom>
        </p:spPr>
        <p:txBody>
          <a:bodyPr>
            <a:spAutoFit/>
          </a:bodyPr>
          <a:lstStyle/>
          <a:p>
            <a:pPr marL="342900" indent="-342900">
              <a:spcBef>
                <a:spcPct val="20000"/>
              </a:spcBef>
              <a:buClr>
                <a:srgbClr val="C20D20"/>
              </a:buClr>
              <a:buFont typeface="Arial"/>
              <a:buChar char="•"/>
            </a:pPr>
            <a:r>
              <a:rPr lang="en-US" sz="1500" dirty="0" smtClean="0">
                <a:cs typeface="Times New Roman"/>
              </a:rPr>
              <a:t>Swiss Re </a:t>
            </a:r>
          </a:p>
          <a:p>
            <a:pPr marL="342900" indent="-342900">
              <a:spcBef>
                <a:spcPct val="20000"/>
              </a:spcBef>
              <a:buClr>
                <a:srgbClr val="C20D20"/>
              </a:buClr>
              <a:buFont typeface="Arial"/>
              <a:buChar char="•"/>
            </a:pPr>
            <a:r>
              <a:rPr lang="en-US" sz="1500" dirty="0" err="1" smtClean="0">
                <a:cs typeface="Times New Roman"/>
              </a:rPr>
              <a:t>Societe</a:t>
            </a:r>
            <a:r>
              <a:rPr lang="en-US" sz="1500" dirty="0" smtClean="0">
                <a:cs typeface="Times New Roman"/>
              </a:rPr>
              <a:t> </a:t>
            </a:r>
            <a:r>
              <a:rPr lang="en-US" sz="1500" dirty="0" err="1">
                <a:cs typeface="Times New Roman"/>
              </a:rPr>
              <a:t>Generale</a:t>
            </a:r>
            <a:r>
              <a:rPr lang="en-US" sz="1500" dirty="0">
                <a:cs typeface="Times New Roman"/>
              </a:rPr>
              <a:t> </a:t>
            </a:r>
          </a:p>
          <a:p>
            <a:pPr marL="342900" indent="-342900">
              <a:spcBef>
                <a:spcPct val="20000"/>
              </a:spcBef>
              <a:buClr>
                <a:srgbClr val="C20D20"/>
              </a:buClr>
              <a:buFont typeface="Arial"/>
              <a:buChar char="•"/>
            </a:pPr>
            <a:r>
              <a:rPr lang="en-US" sz="1500" dirty="0" err="1" smtClean="0">
                <a:cs typeface="Times New Roman"/>
              </a:rPr>
              <a:t>TwentyFour</a:t>
            </a:r>
            <a:r>
              <a:rPr lang="en-US" sz="1500" dirty="0" smtClean="0">
                <a:cs typeface="Times New Roman"/>
              </a:rPr>
              <a:t> </a:t>
            </a:r>
            <a:r>
              <a:rPr lang="en-US" sz="1500" dirty="0">
                <a:cs typeface="Times New Roman"/>
              </a:rPr>
              <a:t>Asset Management </a:t>
            </a:r>
          </a:p>
          <a:p>
            <a:pPr marL="342900" indent="-342900">
              <a:spcBef>
                <a:spcPct val="20000"/>
              </a:spcBef>
              <a:buClr>
                <a:srgbClr val="C20D20"/>
              </a:buClr>
              <a:buFont typeface="Arial"/>
              <a:buChar char="•"/>
            </a:pPr>
            <a:r>
              <a:rPr lang="en-US" sz="1500" dirty="0">
                <a:cs typeface="Times New Roman"/>
              </a:rPr>
              <a:t>UBS </a:t>
            </a:r>
          </a:p>
          <a:p>
            <a:pPr marL="342900" indent="-342900">
              <a:spcBef>
                <a:spcPct val="20000"/>
              </a:spcBef>
              <a:buClr>
                <a:srgbClr val="C20D20"/>
              </a:buClr>
              <a:buFont typeface="Arial"/>
              <a:buChar char="•"/>
            </a:pPr>
            <a:r>
              <a:rPr lang="en-US" sz="1500" dirty="0" err="1">
                <a:cs typeface="Times New Roman"/>
              </a:rPr>
              <a:t>UniCredit</a:t>
            </a:r>
            <a:r>
              <a:rPr lang="en-US" sz="1500" dirty="0">
                <a:cs typeface="Times New Roman"/>
              </a:rPr>
              <a:t> </a:t>
            </a:r>
          </a:p>
          <a:p>
            <a:pPr marL="342900" indent="-342900">
              <a:spcBef>
                <a:spcPct val="20000"/>
              </a:spcBef>
              <a:buClr>
                <a:srgbClr val="C20D20"/>
              </a:buClr>
              <a:buFont typeface="Arial"/>
              <a:buChar char="•"/>
            </a:pPr>
            <a:r>
              <a:rPr lang="en-US" sz="1500" dirty="0">
                <a:cs typeface="Times New Roman"/>
              </a:rPr>
              <a:t>Weil, </a:t>
            </a:r>
            <a:r>
              <a:rPr lang="en-US" sz="1500" dirty="0" err="1">
                <a:cs typeface="Times New Roman"/>
              </a:rPr>
              <a:t>Gotshal</a:t>
            </a:r>
            <a:r>
              <a:rPr lang="en-US" sz="1500" dirty="0">
                <a:cs typeface="Times New Roman"/>
              </a:rPr>
              <a:t> &amp; </a:t>
            </a:r>
            <a:r>
              <a:rPr lang="en-US" sz="1500" dirty="0" err="1">
                <a:cs typeface="Times New Roman"/>
              </a:rPr>
              <a:t>Manges</a:t>
            </a:r>
            <a:r>
              <a:rPr lang="en-US" sz="1500" dirty="0">
                <a:cs typeface="Times New Roman"/>
              </a:rPr>
              <a:t> </a:t>
            </a:r>
          </a:p>
        </p:txBody>
      </p:sp>
    </p:spTree>
    <p:extLst>
      <p:ext uri="{BB962C8B-B14F-4D97-AF65-F5344CB8AC3E}">
        <p14:creationId xmlns:p14="http://schemas.microsoft.com/office/powerpoint/2010/main" val="4031476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dirty="0" smtClean="0"/>
              <a:t>PCS Association – Observers</a:t>
            </a:r>
            <a:endParaRPr lang="en-US" dirty="0"/>
          </a:p>
        </p:txBody>
      </p:sp>
      <p:sp>
        <p:nvSpPr>
          <p:cNvPr id="5" name="TextBox 4"/>
          <p:cNvSpPr txBox="1"/>
          <p:nvPr/>
        </p:nvSpPr>
        <p:spPr>
          <a:xfrm>
            <a:off x="1490253" y="5856998"/>
            <a:ext cx="184666" cy="369332"/>
          </a:xfrm>
          <a:prstGeom prst="rect">
            <a:avLst/>
          </a:prstGeom>
          <a:noFill/>
        </p:spPr>
        <p:txBody>
          <a:bodyPr wrap="none" rtlCol="0">
            <a:spAutoFit/>
          </a:bodyPr>
          <a:lstStyle/>
          <a:p>
            <a:endParaRPr lang="en-US" dirty="0"/>
          </a:p>
        </p:txBody>
      </p:sp>
      <p:sp>
        <p:nvSpPr>
          <p:cNvPr id="7" name="Text Placeholder 2"/>
          <p:cNvSpPr txBox="1">
            <a:spLocks/>
          </p:cNvSpPr>
          <p:nvPr/>
        </p:nvSpPr>
        <p:spPr>
          <a:xfrm>
            <a:off x="328467" y="1490605"/>
            <a:ext cx="7317377" cy="44018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800" dirty="0" smtClean="0">
                <a:cs typeface="Times New Roman"/>
              </a:rPr>
              <a:t>A number of other institutions and associations are “Permanent Observers” of the PCS Association:</a:t>
            </a:r>
          </a:p>
          <a:p>
            <a:pPr marL="0" indent="0">
              <a:buFont typeface="Arial"/>
              <a:buNone/>
            </a:pPr>
            <a:endParaRPr lang="en-US" sz="1800" dirty="0" smtClean="0">
              <a:cs typeface="Times New Roman"/>
            </a:endParaRPr>
          </a:p>
          <a:p>
            <a:pPr>
              <a:spcBef>
                <a:spcPts val="384"/>
              </a:spcBef>
              <a:buClr>
                <a:srgbClr val="C20D20"/>
              </a:buClr>
            </a:pPr>
            <a:r>
              <a:rPr lang="en-US" sz="1400" dirty="0" smtClean="0">
                <a:cs typeface="Times New Roman"/>
              </a:rPr>
              <a:t>Association for Financial Markets in Europe (AFME)</a:t>
            </a:r>
          </a:p>
          <a:p>
            <a:pPr>
              <a:spcBef>
                <a:spcPts val="384"/>
              </a:spcBef>
              <a:buClr>
                <a:srgbClr val="C20D20"/>
              </a:buClr>
            </a:pPr>
            <a:r>
              <a:rPr lang="en-US" sz="1400" dirty="0" smtClean="0">
                <a:cs typeface="Times New Roman"/>
              </a:rPr>
              <a:t>European Central Bank (ECB)</a:t>
            </a:r>
          </a:p>
          <a:p>
            <a:pPr>
              <a:spcBef>
                <a:spcPts val="384"/>
              </a:spcBef>
              <a:buClr>
                <a:srgbClr val="C20D20"/>
              </a:buClr>
            </a:pPr>
            <a:r>
              <a:rPr lang="en-US" sz="1400" dirty="0" smtClean="0">
                <a:cs typeface="Times New Roman"/>
              </a:rPr>
              <a:t>European Fund and Asset Management Association (EFAMA)</a:t>
            </a:r>
          </a:p>
          <a:p>
            <a:pPr>
              <a:spcBef>
                <a:spcPts val="384"/>
              </a:spcBef>
              <a:buClr>
                <a:srgbClr val="C20D20"/>
              </a:buClr>
            </a:pPr>
            <a:r>
              <a:rPr lang="en-US" sz="1400" dirty="0" smtClean="0">
                <a:cs typeface="Times New Roman"/>
              </a:rPr>
              <a:t>European Financial Services Roundtable (EFR) </a:t>
            </a:r>
          </a:p>
          <a:p>
            <a:pPr>
              <a:spcBef>
                <a:spcPts val="384"/>
              </a:spcBef>
              <a:buClr>
                <a:srgbClr val="C20D20"/>
              </a:buClr>
            </a:pPr>
            <a:r>
              <a:rPr lang="en-US" sz="1400" dirty="0" smtClean="0">
                <a:cs typeface="Times New Roman"/>
              </a:rPr>
              <a:t>European Investment Bank (EIB)</a:t>
            </a:r>
          </a:p>
          <a:p>
            <a:pPr>
              <a:spcBef>
                <a:spcPts val="384"/>
              </a:spcBef>
              <a:buClr>
                <a:srgbClr val="C20D20"/>
              </a:buClr>
            </a:pPr>
            <a:r>
              <a:rPr lang="en-US" sz="1400" dirty="0" smtClean="0">
                <a:cs typeface="Times New Roman"/>
              </a:rPr>
              <a:t>European Investment Fund (EIF)</a:t>
            </a:r>
          </a:p>
          <a:p>
            <a:pPr>
              <a:spcBef>
                <a:spcPts val="384"/>
              </a:spcBef>
              <a:buClr>
                <a:srgbClr val="C20D20"/>
              </a:buClr>
            </a:pPr>
            <a:r>
              <a:rPr lang="en-US" sz="1400" dirty="0" smtClean="0">
                <a:cs typeface="Times New Roman"/>
              </a:rPr>
              <a:t>Dutch </a:t>
            </a:r>
            <a:r>
              <a:rPr lang="en-US" sz="1400" dirty="0" err="1" smtClean="0">
                <a:cs typeface="Times New Roman"/>
              </a:rPr>
              <a:t>Securitisation</a:t>
            </a:r>
            <a:r>
              <a:rPr lang="en-US" sz="1400" dirty="0" smtClean="0">
                <a:cs typeface="Times New Roman"/>
              </a:rPr>
              <a:t> Association (DSA)</a:t>
            </a:r>
          </a:p>
          <a:p>
            <a:pPr>
              <a:spcBef>
                <a:spcPts val="384"/>
              </a:spcBef>
              <a:buClr>
                <a:srgbClr val="C20D20"/>
              </a:buClr>
            </a:pPr>
            <a:r>
              <a:rPr lang="en-US" sz="1400" dirty="0" smtClean="0">
                <a:cs typeface="Times New Roman"/>
              </a:rPr>
              <a:t>Insurance Europe </a:t>
            </a:r>
          </a:p>
          <a:p>
            <a:pPr>
              <a:spcBef>
                <a:spcPts val="384"/>
              </a:spcBef>
              <a:buClr>
                <a:srgbClr val="C20D20"/>
              </a:buClr>
            </a:pPr>
            <a:r>
              <a:rPr lang="en-US" sz="1400" dirty="0" err="1" smtClean="0">
                <a:cs typeface="Times New Roman"/>
              </a:rPr>
              <a:t>KfW</a:t>
            </a:r>
            <a:endParaRPr lang="en-US" sz="1400" dirty="0" smtClean="0">
              <a:cs typeface="Times New Roman"/>
            </a:endParaRPr>
          </a:p>
          <a:p>
            <a:pPr>
              <a:spcBef>
                <a:spcPts val="384"/>
              </a:spcBef>
              <a:buClr>
                <a:srgbClr val="C20D20"/>
              </a:buClr>
            </a:pPr>
            <a:r>
              <a:rPr lang="en-US" sz="1400" dirty="0" smtClean="0">
                <a:cs typeface="Times New Roman"/>
              </a:rPr>
              <a:t>True </a:t>
            </a:r>
            <a:r>
              <a:rPr lang="en-US" sz="1400" dirty="0">
                <a:cs typeface="Times New Roman"/>
              </a:rPr>
              <a:t>Sale </a:t>
            </a:r>
            <a:r>
              <a:rPr lang="en-US" sz="1400" dirty="0" smtClean="0">
                <a:cs typeface="Times New Roman"/>
              </a:rPr>
              <a:t>International (TSI)</a:t>
            </a:r>
            <a:endParaRPr lang="en-US" sz="1400" dirty="0">
              <a:cs typeface="Times New Roman"/>
            </a:endParaRPr>
          </a:p>
          <a:p>
            <a:pPr>
              <a:spcBef>
                <a:spcPts val="384"/>
              </a:spcBef>
            </a:pPr>
            <a:endParaRPr lang="en-US" sz="1400" dirty="0" smtClean="0">
              <a:cs typeface="Times New Roman"/>
            </a:endParaRPr>
          </a:p>
          <a:p>
            <a:pPr marL="0" indent="0">
              <a:spcBef>
                <a:spcPts val="384"/>
              </a:spcBef>
              <a:buNone/>
            </a:pPr>
            <a:endParaRPr lang="en-US" sz="1400" dirty="0" smtClean="0">
              <a:cs typeface="Times New Roman"/>
            </a:endParaRPr>
          </a:p>
          <a:p>
            <a:pPr>
              <a:spcBef>
                <a:spcPts val="384"/>
              </a:spcBef>
            </a:pPr>
            <a:endParaRPr lang="en-US" sz="1400" dirty="0">
              <a:cs typeface="Times New Roman"/>
            </a:endParaRPr>
          </a:p>
        </p:txBody>
      </p:sp>
      <p:sp>
        <p:nvSpPr>
          <p:cNvPr id="8" name="Text Placeholder 7"/>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31476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pPr>
              <a:buFont typeface="Arial"/>
              <a:buChar char="•"/>
            </a:pPr>
            <a:endParaRPr lang="en-US" sz="1800" dirty="0" smtClean="0">
              <a:solidFill>
                <a:srgbClr val="000000"/>
              </a:solidFill>
            </a:endParaRPr>
          </a:p>
          <a:p>
            <a:pPr marL="342900" lvl="1" indent="-342900">
              <a:buClr>
                <a:srgbClr val="C20D20"/>
              </a:buClr>
              <a:buFont typeface="Arial"/>
              <a:buChar char="•"/>
            </a:pPr>
            <a:r>
              <a:rPr lang="en-US" sz="1800" dirty="0" smtClean="0">
                <a:latin typeface="Arial"/>
                <a:cs typeface="Arial"/>
              </a:rPr>
              <a:t>Key PCS documents</a:t>
            </a:r>
          </a:p>
          <a:p>
            <a:pPr marL="342900" lvl="1" indent="-342900">
              <a:buFont typeface="Arial"/>
              <a:buChar char="•"/>
            </a:pPr>
            <a:endParaRPr lang="en-US" sz="1800" dirty="0" smtClean="0">
              <a:latin typeface="Arial"/>
              <a:cs typeface="Arial"/>
            </a:endParaRPr>
          </a:p>
          <a:p>
            <a:pPr lvl="1">
              <a:lnSpc>
                <a:spcPct val="110000"/>
              </a:lnSpc>
              <a:buClr>
                <a:srgbClr val="C20D20"/>
              </a:buClr>
              <a:buFont typeface="Lucida Grande"/>
              <a:buChar char="-"/>
            </a:pPr>
            <a:r>
              <a:rPr lang="en-US" sz="1500" dirty="0"/>
              <a:t>The PCS Rule Book</a:t>
            </a:r>
          </a:p>
          <a:p>
            <a:pPr lvl="1">
              <a:lnSpc>
                <a:spcPct val="110000"/>
              </a:lnSpc>
              <a:buClr>
                <a:srgbClr val="C20D20"/>
              </a:buClr>
              <a:buFont typeface="Lucida Grande"/>
              <a:buChar char="-"/>
            </a:pPr>
            <a:r>
              <a:rPr lang="en-US" sz="1500" dirty="0"/>
              <a:t>The PCS Procedures Manual including appendices</a:t>
            </a:r>
          </a:p>
          <a:p>
            <a:pPr lvl="1">
              <a:lnSpc>
                <a:spcPct val="110000"/>
              </a:lnSpc>
              <a:buClr>
                <a:srgbClr val="C20D20"/>
              </a:buClr>
              <a:buFont typeface="Lucida Grande"/>
              <a:buChar char="-"/>
            </a:pPr>
            <a:r>
              <a:rPr lang="en-US" sz="1500" dirty="0"/>
              <a:t>The PCS Application Form</a:t>
            </a:r>
          </a:p>
          <a:p>
            <a:pPr lvl="1">
              <a:lnSpc>
                <a:spcPct val="110000"/>
              </a:lnSpc>
              <a:buClr>
                <a:srgbClr val="C20D20"/>
              </a:buClr>
              <a:buFont typeface="Lucida Grande"/>
              <a:buChar char="-"/>
            </a:pPr>
            <a:r>
              <a:rPr lang="en-US" sz="1500" dirty="0"/>
              <a:t>The PCS Terms and Conditions</a:t>
            </a:r>
          </a:p>
          <a:p>
            <a:pPr lvl="1">
              <a:lnSpc>
                <a:spcPct val="110000"/>
              </a:lnSpc>
              <a:buClr>
                <a:srgbClr val="C20D20"/>
              </a:buClr>
              <a:buFont typeface="Lucida Grande"/>
              <a:buChar char="-"/>
            </a:pPr>
            <a:r>
              <a:rPr lang="en-US" sz="1500" dirty="0"/>
              <a:t>The PCS Checklist</a:t>
            </a:r>
          </a:p>
          <a:p>
            <a:pPr lvl="1">
              <a:lnSpc>
                <a:spcPct val="110000"/>
              </a:lnSpc>
              <a:buClr>
                <a:srgbClr val="C20D20"/>
              </a:buClr>
              <a:buFont typeface="Lucida Grande"/>
              <a:buChar char="-"/>
            </a:pPr>
            <a:r>
              <a:rPr lang="en-US" sz="1500" dirty="0"/>
              <a:t>The Originator Certificate</a:t>
            </a:r>
          </a:p>
          <a:p>
            <a:pPr lvl="1">
              <a:lnSpc>
                <a:spcPct val="110000"/>
              </a:lnSpc>
              <a:buClr>
                <a:srgbClr val="C20D20"/>
              </a:buClr>
              <a:buFont typeface="Lucida Grande"/>
              <a:buChar char="-"/>
            </a:pPr>
            <a:r>
              <a:rPr lang="en-US" sz="1500" dirty="0"/>
              <a:t>The PCS Label Certificate</a:t>
            </a:r>
          </a:p>
          <a:p>
            <a:pPr lvl="1">
              <a:lnSpc>
                <a:spcPct val="110000"/>
              </a:lnSpc>
              <a:buClr>
                <a:srgbClr val="C20D20"/>
              </a:buClr>
              <a:buFont typeface="Lucida Grande"/>
              <a:buChar char="-"/>
            </a:pPr>
            <a:r>
              <a:rPr lang="en-US" sz="1500" dirty="0"/>
              <a:t>The PCS Compliance C</a:t>
            </a:r>
            <a:r>
              <a:rPr lang="en-US" sz="1500" dirty="0" smtClean="0"/>
              <a:t>ertificate</a:t>
            </a:r>
          </a:p>
          <a:p>
            <a:pPr lvl="1">
              <a:buFont typeface="Arial"/>
              <a:buChar char="•"/>
            </a:pPr>
            <a:endParaRPr lang="en-US" sz="1800" dirty="0"/>
          </a:p>
          <a:p>
            <a:pPr>
              <a:buClr>
                <a:srgbClr val="C20D20"/>
              </a:buClr>
              <a:buFont typeface="Arial"/>
              <a:buChar char="•"/>
            </a:pPr>
            <a:r>
              <a:rPr lang="en-US" sz="1800" dirty="0" smtClean="0">
                <a:solidFill>
                  <a:schemeClr val="tx1"/>
                </a:solidFill>
              </a:rPr>
              <a:t>The PCS website</a:t>
            </a:r>
          </a:p>
          <a:p>
            <a:pPr marL="457200" lvl="1" indent="-98425">
              <a:buNone/>
            </a:pPr>
            <a:r>
              <a:rPr lang="en-US" sz="1800" dirty="0" smtClean="0">
                <a:solidFill>
                  <a:srgbClr val="0000FF"/>
                </a:solidFill>
                <a:hlinkClick r:id="rId2"/>
              </a:rPr>
              <a:t>www.pcsmarket.org</a:t>
            </a:r>
            <a:r>
              <a:rPr lang="en-US" sz="1800" dirty="0" smtClean="0">
                <a:solidFill>
                  <a:srgbClr val="0000FF"/>
                </a:solidFill>
              </a:rPr>
              <a:t> </a:t>
            </a:r>
          </a:p>
          <a:p>
            <a:pPr lvl="1">
              <a:buFont typeface="Arial"/>
              <a:buChar char="•"/>
            </a:pPr>
            <a:endParaRPr lang="en-US" sz="3000" dirty="0"/>
          </a:p>
          <a:p>
            <a:pPr marL="742950" lvl="2" indent="-342900"/>
            <a:endParaRPr lang="en-US" sz="1400" dirty="0" smtClean="0">
              <a:solidFill>
                <a:srgbClr val="000000"/>
              </a:solidFill>
              <a:latin typeface="Arial"/>
              <a:cs typeface="Arial"/>
            </a:endParaRPr>
          </a:p>
          <a:p>
            <a:pPr marL="285750" lvl="1"/>
            <a:endParaRPr lang="en-US" sz="1800" dirty="0" smtClean="0">
              <a:solidFill>
                <a:srgbClr val="000000"/>
              </a:solidFill>
              <a:latin typeface="Arial"/>
              <a:cs typeface="Arial"/>
            </a:endParaRPr>
          </a:p>
          <a:p>
            <a:pPr marL="742950" lvl="2" indent="-342900"/>
            <a:endParaRPr lang="en-US" sz="1400" dirty="0">
              <a:solidFill>
                <a:srgbClr val="000000"/>
              </a:solidFill>
              <a:latin typeface="Arial"/>
              <a:cs typeface="Arial"/>
            </a:endParaRPr>
          </a:p>
          <a:p>
            <a:pPr marL="342900" lvl="1" indent="-342900"/>
            <a:endParaRPr lang="en-US" sz="1800" dirty="0">
              <a:solidFill>
                <a:srgbClr val="000000"/>
              </a:solidFill>
              <a:latin typeface="Arial"/>
              <a:cs typeface="Arial"/>
            </a:endParaRPr>
          </a:p>
          <a:p>
            <a:pPr>
              <a:buFont typeface="Arial"/>
              <a:buChar char="•"/>
            </a:pPr>
            <a:endParaRPr lang="en-US" sz="1800" dirty="0" smtClean="0">
              <a:solidFill>
                <a:srgbClr val="000000"/>
              </a:solidFill>
            </a:endParaRPr>
          </a:p>
          <a:p>
            <a:pPr lvl="1">
              <a:buFont typeface="Arial"/>
              <a:buChar char="•"/>
            </a:pPr>
            <a:endParaRPr lang="en-US" sz="3200" dirty="0"/>
          </a:p>
          <a:p>
            <a:pPr lvl="1">
              <a:buFont typeface="Arial"/>
              <a:buChar char="•"/>
            </a:pPr>
            <a:endParaRPr lang="en-US" sz="3200" dirty="0"/>
          </a:p>
          <a:p>
            <a:pPr lvl="1">
              <a:buFont typeface="Arial"/>
              <a:buChar char="•"/>
            </a:pPr>
            <a:endParaRPr lang="en-US" sz="3000" dirty="0"/>
          </a:p>
          <a:p>
            <a:pPr lvl="1">
              <a:buFont typeface="Arial"/>
              <a:buChar char="•"/>
            </a:pPr>
            <a:endParaRPr lang="en-US" sz="3000" dirty="0" smtClean="0"/>
          </a:p>
          <a:p>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smtClean="0"/>
          </a:p>
          <a:p>
            <a:pPr>
              <a:buFont typeface="Arial"/>
              <a:buChar char="•"/>
            </a:pPr>
            <a:endParaRPr lang="en-US" sz="1800" dirty="0"/>
          </a:p>
        </p:txBody>
      </p:sp>
      <p:sp>
        <p:nvSpPr>
          <p:cNvPr id="3" name="Text Placeholder 2"/>
          <p:cNvSpPr>
            <a:spLocks noGrp="1"/>
          </p:cNvSpPr>
          <p:nvPr>
            <p:ph type="body" sz="quarter" idx="12"/>
          </p:nvPr>
        </p:nvSpPr>
        <p:spPr/>
        <p:txBody>
          <a:bodyPr/>
          <a:lstStyle/>
          <a:p>
            <a:r>
              <a:rPr lang="en-US" dirty="0" smtClean="0"/>
              <a:t>The PCS </a:t>
            </a:r>
            <a:r>
              <a:rPr lang="en-US" dirty="0" err="1"/>
              <a:t>O</a:t>
            </a:r>
            <a:r>
              <a:rPr lang="en-US" dirty="0" err="1" smtClean="0"/>
              <a:t>rganisation</a:t>
            </a:r>
            <a:endParaRPr lang="en-US" dirty="0"/>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7290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BBA3A36F36644EA4BABADE19D60F9E" ma:contentTypeVersion="1" ma:contentTypeDescription="Create a new document." ma:contentTypeScope="" ma:versionID="ef283d28dfe2516dc5f3f0a42cee3300">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99A58E25-83B1-46D8-92A8-268AAE807F4D}">
  <ds:schemaRefs>
    <ds:schemaRef ds:uri="http://schemas.microsoft.com/sharepoint/v3/contenttype/forms"/>
  </ds:schemaRefs>
</ds:datastoreItem>
</file>

<file path=customXml/itemProps2.xml><?xml version="1.0" encoding="utf-8"?>
<ds:datastoreItem xmlns:ds="http://schemas.openxmlformats.org/officeDocument/2006/customXml" ds:itemID="{AB33B61A-7BE0-4E6C-ADD4-F185D99D8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B7246D-5847-4307-AB3D-328E055E38BC}">
  <ds:schemaRefs>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1575</TotalTime>
  <Words>2663</Words>
  <Application>Microsoft Macintosh PowerPoint</Application>
  <PresentationFormat>On-screen Show (4:3)</PresentationFormat>
  <Paragraphs>594</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Office Theme</vt:lpstr>
      <vt:lpstr>Office Theme</vt:lpstr>
      <vt:lpstr>1_Office Theme</vt:lpstr>
      <vt:lpstr> PCS user guidebook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Milestone Strategic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PCS Powerpoint template FINAL</dc:title>
  <dc:creator>Helen Royds</dc:creator>
  <cp:lastModifiedBy>Tris Lateward 2</cp:lastModifiedBy>
  <cp:revision>124</cp:revision>
  <cp:lastPrinted>2012-12-03T10:25:48Z</cp:lastPrinted>
  <dcterms:created xsi:type="dcterms:W3CDTF">2012-10-25T12:18:22Z</dcterms:created>
  <dcterms:modified xsi:type="dcterms:W3CDTF">2014-10-08T09:46:52Z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0x010100DFBBA3A36F36644EA4BABADE19D60F9E</vt:lpwstr>
  </property>
</Properties>
</file>